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7" r:id="rId7"/>
    <p:sldId id="268" r:id="rId8"/>
    <p:sldId id="263" r:id="rId9"/>
    <p:sldId id="265" r:id="rId10"/>
    <p:sldId id="266"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DB7F60-272A-44C4-A5F6-993CB66DB84D}">
  <a:tblStyle styleId="{B4DB7F60-272A-44C4-A5F6-993CB66DB84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78"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70c3fd84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70c3fd84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800"/>
              <a:buChar char="•"/>
            </a:pPr>
            <a:r>
              <a:rPr lang="en-US" sz="1800" dirty="0"/>
              <a:t>The report of the SPRWG Chair and subsequent discussions were important elements of the Council 2 meeting.  The Council needed to come out of the C-2 with sufficient guidance to the SPWRG so that it could progress its task on behalf of the Council as requested by Assembly-1.</a:t>
            </a:r>
            <a:endParaRPr sz="2800" dirty="0"/>
          </a:p>
          <a:p>
            <a:pPr marL="228600" lvl="0" indent="-228600" algn="l" rtl="0">
              <a:lnSpc>
                <a:spcPct val="90000"/>
              </a:lnSpc>
              <a:spcBef>
                <a:spcPts val="1000"/>
              </a:spcBef>
              <a:spcAft>
                <a:spcPts val="0"/>
              </a:spcAft>
              <a:buClr>
                <a:schemeClr val="dk1"/>
              </a:buClr>
              <a:buSzPts val="1800"/>
              <a:buChar char="•"/>
            </a:pPr>
            <a:r>
              <a:rPr lang="en-US" sz="1800" dirty="0"/>
              <a:t>After good discussion, the C-2 adopted 3 SMART Goals around which to organize a drafting effort.  THe ultimate plan is intended to be fairly short- on the order of 3 pages or so and very high level.</a:t>
            </a:r>
            <a:endParaRPr sz="2800" dirty="0"/>
          </a:p>
          <a:p>
            <a:pPr marL="228600" lvl="0" indent="-228600" algn="l" rtl="0">
              <a:lnSpc>
                <a:spcPct val="90000"/>
              </a:lnSpc>
              <a:spcBef>
                <a:spcPts val="1000"/>
              </a:spcBef>
              <a:spcAft>
                <a:spcPts val="0"/>
              </a:spcAft>
              <a:buClr>
                <a:schemeClr val="dk1"/>
              </a:buClr>
              <a:buSzPts val="1800"/>
              <a:buChar char="•"/>
            </a:pPr>
            <a:r>
              <a:rPr lang="en-US" sz="1800" dirty="0"/>
              <a:t>A Management Plan was adopted with an associated timeline of actions.  The SPRWG will meet in late January to begin drafting the plan, the IRCC and HSSC Chairs will be invited to weigh in on performance measures and targets, the SG of the IHO was added to the membership of the SPRWG.  The document will be reviewed again over the summer in connection with the IRCC and HSSC meetings.  </a:t>
            </a:r>
            <a:r>
              <a:rPr lang="en-US" sz="1600" dirty="0"/>
              <a:t>See C2-6.1 </a:t>
            </a:r>
            <a:endParaRPr sz="1600" dirty="0"/>
          </a:p>
          <a:p>
            <a:pPr marL="228600" lvl="0" indent="-228600" algn="l" rtl="0">
              <a:lnSpc>
                <a:spcPct val="90000"/>
              </a:lnSpc>
              <a:spcBef>
                <a:spcPts val="1000"/>
              </a:spcBef>
              <a:spcAft>
                <a:spcPts val="0"/>
              </a:spcAft>
              <a:buClr>
                <a:schemeClr val="dk1"/>
              </a:buClr>
              <a:buSzPts val="1800"/>
              <a:buChar char="•"/>
            </a:pPr>
            <a:r>
              <a:rPr lang="en-US" sz="1800" dirty="0"/>
              <a:t>A proposed draft revised plan will be submitted to Council-3 in July/August.  C-3 will deliberate and if accepted, the plan will be finalized for consideration at Assembly-2.  For that, the plan will need to be submitted in December 2019, in advance of A-2 in April 2020.</a:t>
            </a:r>
            <a:endParaRPr sz="1800" dirty="0"/>
          </a:p>
          <a:p>
            <a:pPr marL="228600" lvl="0" indent="-114300" algn="l" rtl="0">
              <a:lnSpc>
                <a:spcPct val="90000"/>
              </a:lnSpc>
              <a:spcBef>
                <a:spcPts val="1000"/>
              </a:spcBef>
              <a:spcAft>
                <a:spcPts val="0"/>
              </a:spcAft>
              <a:buClr>
                <a:schemeClr val="dk1"/>
              </a:buClr>
              <a:buSzPts val="1800"/>
              <a:buFont typeface="Arial"/>
              <a:buNone/>
            </a:pPr>
            <a:endParaRPr sz="1800" dirty="0"/>
          </a:p>
          <a:p>
            <a:pPr marL="228600" lvl="0" indent="-228600" algn="l" rtl="0">
              <a:lnSpc>
                <a:spcPct val="90000"/>
              </a:lnSpc>
              <a:spcBef>
                <a:spcPts val="1000"/>
              </a:spcBef>
              <a:spcAft>
                <a:spcPts val="0"/>
              </a:spcAft>
              <a:buClr>
                <a:schemeClr val="dk1"/>
              </a:buClr>
              <a:buSzPts val="1800"/>
              <a:buChar char="•"/>
            </a:pPr>
            <a:r>
              <a:rPr lang="en-US" sz="1800" dirty="0"/>
              <a:t>Chair:  </a:t>
            </a:r>
            <a:r>
              <a:rPr lang="en-US" sz="1800" i="1" dirty="0" err="1">
                <a:solidFill>
                  <a:schemeClr val="accent3"/>
                </a:solidFill>
              </a:rPr>
              <a:t>bruno.frachon@shom.fr</a:t>
            </a:r>
            <a:r>
              <a:rPr lang="en-US" sz="1800" i="1" dirty="0">
                <a:solidFill>
                  <a:schemeClr val="accent3"/>
                </a:solidFill>
              </a:rPr>
              <a:t> </a:t>
            </a:r>
            <a:endParaRPr sz="2800" dirty="0"/>
          </a:p>
          <a:p>
            <a:pPr marL="228600" lvl="0" indent="-228600" algn="l" rtl="0">
              <a:lnSpc>
                <a:spcPct val="90000"/>
              </a:lnSpc>
              <a:spcBef>
                <a:spcPts val="1000"/>
              </a:spcBef>
              <a:spcAft>
                <a:spcPts val="0"/>
              </a:spcAft>
              <a:buClr>
                <a:schemeClr val="dk1"/>
              </a:buClr>
              <a:buSzPts val="1800"/>
              <a:buChar char="•"/>
            </a:pPr>
            <a:r>
              <a:rPr lang="en-US" sz="1800" dirty="0"/>
              <a:t>Vice Chair: </a:t>
            </a:r>
            <a:r>
              <a:rPr lang="en-US" sz="1800" i="1" dirty="0">
                <a:solidFill>
                  <a:schemeClr val="accent3"/>
                </a:solidFill>
              </a:rPr>
              <a:t>shigeru.nakabayashi@jodc.go.jp</a:t>
            </a:r>
            <a:endParaRPr sz="2800" dirty="0"/>
          </a:p>
          <a:p>
            <a:pPr marL="228600" lvl="0" indent="-228600" algn="l" rtl="0">
              <a:lnSpc>
                <a:spcPct val="90000"/>
              </a:lnSpc>
              <a:spcBef>
                <a:spcPts val="1000"/>
              </a:spcBef>
              <a:spcAft>
                <a:spcPts val="0"/>
              </a:spcAft>
              <a:buClr>
                <a:schemeClr val="dk1"/>
              </a:buClr>
              <a:buSzPts val="1800"/>
              <a:buChar char="•"/>
            </a:pPr>
            <a:r>
              <a:rPr lang="en-US" sz="1800" dirty="0"/>
              <a:t>Secretariat: </a:t>
            </a:r>
            <a:r>
              <a:rPr lang="en-US" sz="1800" i="1" dirty="0">
                <a:solidFill>
                  <a:schemeClr val="accent3"/>
                </a:solidFill>
              </a:rPr>
              <a:t>douglas.brunt@dfo-mpo.gc.ca</a:t>
            </a:r>
            <a:endParaRPr sz="2800" dirty="0"/>
          </a:p>
          <a:p>
            <a:pPr marL="0" lvl="0" indent="0" algn="l" rtl="0">
              <a:spcBef>
                <a:spcPts val="0"/>
              </a:spcBef>
              <a:spcAft>
                <a:spcPts val="0"/>
              </a:spcAft>
              <a:buNone/>
            </a:pPr>
            <a:endParaRPr dirty="0"/>
          </a:p>
        </p:txBody>
      </p:sp>
      <p:sp>
        <p:nvSpPr>
          <p:cNvPr id="104" name="Google Shape;104;g470c3fd84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151765" algn="l" rtl="0">
              <a:lnSpc>
                <a:spcPct val="70000"/>
              </a:lnSpc>
              <a:spcBef>
                <a:spcPts val="1000"/>
              </a:spcBef>
              <a:spcAft>
                <a:spcPts val="0"/>
              </a:spcAft>
              <a:buClr>
                <a:schemeClr val="dk1"/>
              </a:buClr>
              <a:buSzPts val="1100"/>
              <a:buChar char="•"/>
            </a:pPr>
            <a:r>
              <a:rPr lang="en-US" sz="1100"/>
              <a:t>Action C2/31: </a:t>
            </a:r>
            <a:endParaRPr sz="1100"/>
          </a:p>
          <a:p>
            <a:pPr marL="685800" lvl="1" indent="-151765" algn="l" rtl="0">
              <a:lnSpc>
                <a:spcPct val="70000"/>
              </a:lnSpc>
              <a:spcBef>
                <a:spcPts val="500"/>
              </a:spcBef>
              <a:spcAft>
                <a:spcPts val="0"/>
              </a:spcAft>
              <a:buClr>
                <a:schemeClr val="dk1"/>
              </a:buClr>
              <a:buSzPts val="1100"/>
              <a:buChar char="•"/>
            </a:pPr>
            <a:r>
              <a:rPr lang="en-US" sz="1100"/>
              <a:t>Council, HSSC, IRCC Chairs and Secretary-General to draft an implementation strategy aiming to the regular and harmonized production and dissemination of S-100 based products for further discussion at A-2 and for the preparation of the 2021-2023 IHO Work Programme. (deadline C-3 in preparation for A-2)</a:t>
            </a:r>
            <a:endParaRPr sz="1100"/>
          </a:p>
          <a:p>
            <a:pPr marL="228600" lvl="0" indent="-151765" algn="l" rtl="0">
              <a:lnSpc>
                <a:spcPct val="70000"/>
              </a:lnSpc>
              <a:spcBef>
                <a:spcPts val="1000"/>
              </a:spcBef>
              <a:spcAft>
                <a:spcPts val="0"/>
              </a:spcAft>
              <a:buClr>
                <a:schemeClr val="dk1"/>
              </a:buClr>
              <a:buSzPts val="1100"/>
              <a:buChar char="•"/>
            </a:pPr>
            <a:r>
              <a:rPr lang="en-US" sz="1100"/>
              <a:t>Action C2/30: </a:t>
            </a:r>
            <a:endParaRPr sz="1100"/>
          </a:p>
          <a:p>
            <a:pPr marL="685800" lvl="1" indent="-151765" algn="l" rtl="0">
              <a:lnSpc>
                <a:spcPct val="70000"/>
              </a:lnSpc>
              <a:spcBef>
                <a:spcPts val="500"/>
              </a:spcBef>
              <a:spcAft>
                <a:spcPts val="0"/>
              </a:spcAft>
              <a:buClr>
                <a:schemeClr val="dk1"/>
              </a:buClr>
              <a:buSzPts val="1100"/>
              <a:buChar char="•"/>
            </a:pPr>
            <a:r>
              <a:rPr lang="en-US" sz="1100"/>
              <a:t>IRCC to instruct and provide guidance to the WENDWG in order to investigate the applicability of the WEND-like Principles to the production and dissemination of S-101 ENCs and the first generation of S-100 based products and to report back at C-3. (deadlines: Dec. 2018, C-3)</a:t>
            </a:r>
            <a:endParaRPr sz="1100"/>
          </a:p>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RES 2/2007, 1/2005, 2/1997 (RHCs), 6/2009 (IHR), 1/2018 (ENC Overlaps)</a:t>
            </a:r>
            <a:endParaRPr dirty="0"/>
          </a:p>
          <a:p>
            <a:pPr marL="0" lvl="0" indent="0" algn="l" rtl="0">
              <a:spcBef>
                <a:spcPts val="0"/>
              </a:spcBef>
              <a:spcAft>
                <a:spcPts val="0"/>
              </a:spcAft>
              <a:buNone/>
            </a:pPr>
            <a:endParaRPr dirty="0"/>
          </a:p>
          <a:p>
            <a:pPr marL="228600" lvl="0" indent="-228600" algn="l" rtl="0">
              <a:lnSpc>
                <a:spcPct val="90000"/>
              </a:lnSpc>
              <a:spcBef>
                <a:spcPts val="1000"/>
              </a:spcBef>
              <a:spcAft>
                <a:spcPts val="0"/>
              </a:spcAft>
              <a:buClr>
                <a:schemeClr val="dk1"/>
              </a:buClr>
              <a:buSzPts val="1800"/>
              <a:buChar char="•"/>
            </a:pPr>
            <a:r>
              <a:rPr lang="en-US" sz="1800" dirty="0"/>
              <a:t>Council Rules of Procedure/Protocols of Convention </a:t>
            </a:r>
            <a:endParaRPr sz="2800" dirty="0"/>
          </a:p>
          <a:p>
            <a:pPr marL="228600" lvl="0" indent="-228600" algn="l" rtl="0">
              <a:lnSpc>
                <a:spcPct val="90000"/>
              </a:lnSpc>
              <a:spcBef>
                <a:spcPts val="1000"/>
              </a:spcBef>
              <a:spcAft>
                <a:spcPts val="0"/>
              </a:spcAft>
              <a:buClr>
                <a:schemeClr val="dk1"/>
              </a:buClr>
              <a:buSzPts val="1800"/>
              <a:buChar char="•"/>
            </a:pPr>
            <a:r>
              <a:rPr lang="en-US" sz="1800" dirty="0"/>
              <a:t>Work Program and Budget adopted</a:t>
            </a:r>
            <a:endParaRPr sz="2800" dirty="0"/>
          </a:p>
          <a:p>
            <a:pPr marL="228600" lvl="0" indent="-228600" algn="l" rtl="0">
              <a:lnSpc>
                <a:spcPct val="90000"/>
              </a:lnSpc>
              <a:spcBef>
                <a:spcPts val="1000"/>
              </a:spcBef>
              <a:spcAft>
                <a:spcPts val="0"/>
              </a:spcAft>
              <a:buClr>
                <a:schemeClr val="dk1"/>
              </a:buClr>
              <a:buSzPts val="1800"/>
              <a:buChar char="•"/>
            </a:pPr>
            <a:r>
              <a:rPr lang="en-US" sz="1800" dirty="0"/>
              <a:t>Not addressed in this summary:</a:t>
            </a:r>
            <a:endParaRPr sz="2800" dirty="0"/>
          </a:p>
          <a:p>
            <a:pPr marL="685800" lvl="1" indent="-228600" algn="l" rtl="0">
              <a:lnSpc>
                <a:spcPct val="90000"/>
              </a:lnSpc>
              <a:spcBef>
                <a:spcPts val="500"/>
              </a:spcBef>
              <a:spcAft>
                <a:spcPts val="0"/>
              </a:spcAft>
              <a:buClr>
                <a:schemeClr val="dk1"/>
              </a:buClr>
              <a:buSzPts val="1800"/>
              <a:buChar char="•"/>
            </a:pPr>
            <a:r>
              <a:rPr lang="en-US" sz="1800" dirty="0"/>
              <a:t>IRCC and HSSC Work Program, ROPs, and priorities (covered by others)</a:t>
            </a:r>
            <a:endParaRPr sz="2400" dirty="0"/>
          </a:p>
          <a:p>
            <a:pPr marL="685800" lvl="1" indent="-228600" algn="l" rtl="0">
              <a:lnSpc>
                <a:spcPct val="90000"/>
              </a:lnSpc>
              <a:spcBef>
                <a:spcPts val="500"/>
              </a:spcBef>
              <a:spcAft>
                <a:spcPts val="0"/>
              </a:spcAft>
              <a:buClr>
                <a:schemeClr val="dk1"/>
              </a:buClr>
              <a:buSzPts val="1800"/>
              <a:buChar char="•"/>
            </a:pPr>
            <a:r>
              <a:rPr lang="en-US" sz="1800" dirty="0"/>
              <a:t>Updated of selected Resolutions (to be raised elsewhere </a:t>
            </a:r>
            <a:r>
              <a:rPr lang="en-US" sz="1800"/>
              <a:t>in the </a:t>
            </a:r>
            <a:r>
              <a:rPr lang="en-US" sz="1800" dirty="0"/>
              <a:t>agenda)</a:t>
            </a:r>
            <a:endParaRPr sz="2400" dirty="0"/>
          </a:p>
          <a:p>
            <a:pPr marL="1143000" lvl="2" indent="-228600" algn="l" rtl="0">
              <a:lnSpc>
                <a:spcPct val="90000"/>
              </a:lnSpc>
              <a:spcBef>
                <a:spcPts val="500"/>
              </a:spcBef>
              <a:spcAft>
                <a:spcPts val="0"/>
              </a:spcAft>
              <a:buClr>
                <a:schemeClr val="dk1"/>
              </a:buClr>
              <a:buSzPts val="1800"/>
              <a:buChar char="•"/>
            </a:pPr>
            <a:r>
              <a:rPr lang="en-US" sz="1800" dirty="0"/>
              <a:t>RES 2/2007, 1/2005, 2/1997, 6/2009, 1/2018</a:t>
            </a:r>
            <a:endParaRPr sz="20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54" name="Google Shape;15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a graphic offered by the IHO at Council-2.  I offer it as illustrate of the tight timelines we have coming up in 2019 in preparation to Assembly-2. Robust preparations, deliberations, and reports and recommendations from IRCC, HSSC, and Council will be the key to a timely preparation for Assembly 2.  </a:t>
            </a:r>
            <a:endParaRPr/>
          </a:p>
          <a:p>
            <a:pPr marL="0" lvl="0" indent="0" algn="l" rtl="0">
              <a:spcBef>
                <a:spcPts val="0"/>
              </a:spcBef>
              <a:spcAft>
                <a:spcPts val="0"/>
              </a:spcAft>
              <a:buNone/>
            </a:pPr>
            <a:endParaRPr/>
          </a:p>
        </p:txBody>
      </p:sp>
      <p:sp>
        <p:nvSpPr>
          <p:cNvPr id="170" name="Google Shape;17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F5F9FC"/>
            </a:gs>
            <a:gs pos="75000">
              <a:srgbClr val="F5F9FC"/>
            </a:gs>
            <a:gs pos="100000">
              <a:srgbClr val="CEE1F1"/>
            </a:gs>
          </a:gsLst>
          <a:lin ang="5400000" scaled="0"/>
        </a:grad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p:nvPr/>
        </p:nvSpPr>
        <p:spPr>
          <a:xfrm>
            <a:off x="0" y="6040079"/>
            <a:ext cx="12192000" cy="8372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9" name="Google Shape;19;p2"/>
          <p:cNvSpPr txBox="1"/>
          <p:nvPr/>
        </p:nvSpPr>
        <p:spPr>
          <a:xfrm>
            <a:off x="250262" y="6280348"/>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dk1"/>
                </a:solidFill>
                <a:latin typeface="Calibri"/>
                <a:ea typeface="Calibri"/>
                <a:cs typeface="Calibri"/>
                <a:sym typeface="Calibri"/>
              </a:rPr>
              <a:t>International Hydrographic Organization</a:t>
            </a:r>
            <a:br>
              <a:rPr lang="en-US" sz="1200" b="0" i="0" u="none" strike="noStrike" cap="none">
                <a:solidFill>
                  <a:schemeClr val="dk1"/>
                </a:solidFill>
                <a:latin typeface="Calibri"/>
                <a:ea typeface="Calibri"/>
                <a:cs typeface="Calibri"/>
                <a:sym typeface="Calibri"/>
              </a:rPr>
            </a:br>
            <a:r>
              <a:rPr lang="en-US" sz="1200" b="0" i="1" u="none" strike="noStrike" cap="none">
                <a:solidFill>
                  <a:schemeClr val="dk1"/>
                </a:solidFill>
                <a:latin typeface="Calibri"/>
                <a:ea typeface="Calibri"/>
                <a:cs typeface="Calibri"/>
                <a:sym typeface="Calibri"/>
              </a:rPr>
              <a:t>Organisation Hydrographique Internationale</a:t>
            </a:r>
            <a:endParaRPr sz="1200" b="0" i="1" u="none" strike="noStrike" cap="none">
              <a:solidFill>
                <a:schemeClr val="dk1"/>
              </a:solidFill>
              <a:latin typeface="Calibri"/>
              <a:ea typeface="Calibri"/>
              <a:cs typeface="Calibri"/>
              <a:sym typeface="Calibri"/>
            </a:endParaRPr>
          </a:p>
        </p:txBody>
      </p:sp>
      <p:pic>
        <p:nvPicPr>
          <p:cNvPr id="20" name="Google Shape;20;p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5349" y="6049723"/>
            <a:ext cx="676525" cy="817921"/>
          </a:xfrm>
          <a:prstGeom prst="rect">
            <a:avLst/>
          </a:prstGeom>
          <a:noFill/>
          <a:ln>
            <a:noFill/>
          </a:ln>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27347" y="6075711"/>
            <a:ext cx="791050" cy="75653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userDrawn="1">
  <p:cSld name="OBJECT">
    <p:bg>
      <p:bgPr>
        <a:gradFill>
          <a:gsLst>
            <a:gs pos="0">
              <a:srgbClr val="F5F9FC"/>
            </a:gs>
            <a:gs pos="75000">
              <a:srgbClr val="F5F9FC"/>
            </a:gs>
            <a:gs pos="100000">
              <a:srgbClr val="CEE1F1"/>
            </a:gs>
          </a:gsLst>
          <a:lin ang="5400000" scaled="0"/>
        </a:gradFill>
        <a:effectLst/>
      </p:bgPr>
    </p:bg>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0E57C4"/>
              </a:buClr>
              <a:buSzPts val="4400"/>
              <a:buFont typeface="Calibri"/>
              <a:buNone/>
              <a:defRPr>
                <a:solidFill>
                  <a:srgbClr val="0E57C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838201" y="1825625"/>
            <a:ext cx="7724182" cy="2158761"/>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cxnSp>
        <p:nvCxnSpPr>
          <p:cNvPr id="25" name="Google Shape;25;p3"/>
          <p:cNvCxnSpPr/>
          <p:nvPr/>
        </p:nvCxnSpPr>
        <p:spPr>
          <a:xfrm rot="10800000" flipH="1">
            <a:off x="811992" y="893798"/>
            <a:ext cx="10568015" cy="5285"/>
          </a:xfrm>
          <a:prstGeom prst="straightConnector1">
            <a:avLst/>
          </a:prstGeom>
          <a:noFill/>
          <a:ln w="28575" cap="flat" cmpd="sng">
            <a:solidFill>
              <a:srgbClr val="0E57C4"/>
            </a:solidFill>
            <a:prstDash val="solid"/>
            <a:miter lim="800000"/>
            <a:headEnd type="none" w="sm" len="sm"/>
            <a:tailEnd type="none" w="sm" len="sm"/>
          </a:ln>
        </p:spPr>
      </p:cxnSp>
      <p:sp>
        <p:nvSpPr>
          <p:cNvPr id="26" name="Google Shape;26;p3"/>
          <p:cNvSpPr/>
          <p:nvPr/>
        </p:nvSpPr>
        <p:spPr>
          <a:xfrm>
            <a:off x="0" y="6020790"/>
            <a:ext cx="12192000" cy="8372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3"/>
          <p:cNvSpPr txBox="1"/>
          <p:nvPr/>
        </p:nvSpPr>
        <p:spPr>
          <a:xfrm>
            <a:off x="250262" y="6280348"/>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dk1"/>
                </a:solidFill>
                <a:latin typeface="Calibri"/>
                <a:ea typeface="Calibri"/>
                <a:cs typeface="Calibri"/>
                <a:sym typeface="Calibri"/>
              </a:rPr>
              <a:t>International Hydrographic Organization</a:t>
            </a:r>
            <a:br>
              <a:rPr lang="en-US" sz="1200" b="0" i="0" u="none" strike="noStrike" cap="none">
                <a:solidFill>
                  <a:schemeClr val="dk1"/>
                </a:solidFill>
                <a:latin typeface="Calibri"/>
                <a:ea typeface="Calibri"/>
                <a:cs typeface="Calibri"/>
                <a:sym typeface="Calibri"/>
              </a:rPr>
            </a:br>
            <a:r>
              <a:rPr lang="en-US" sz="1200" b="0" i="1" u="none" strike="noStrike" cap="none">
                <a:solidFill>
                  <a:schemeClr val="dk1"/>
                </a:solidFill>
                <a:latin typeface="Calibri"/>
                <a:ea typeface="Calibri"/>
                <a:cs typeface="Calibri"/>
                <a:sym typeface="Calibri"/>
              </a:rPr>
              <a:t>Organisation Hydrographique Internationale</a:t>
            </a:r>
            <a:endParaRPr sz="1200" b="0" i="1" u="none" strike="noStrike" cap="none">
              <a:solidFill>
                <a:schemeClr val="dk1"/>
              </a:solidFill>
              <a:latin typeface="Calibri"/>
              <a:ea typeface="Calibri"/>
              <a:cs typeface="Calibri"/>
              <a:sym typeface="Calibri"/>
            </a:endParaRPr>
          </a:p>
        </p:txBody>
      </p:sp>
      <p:pic>
        <p:nvPicPr>
          <p:cNvPr id="29" name="Google Shape;29;p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5467" y="6040079"/>
            <a:ext cx="676525" cy="817921"/>
          </a:xfrm>
          <a:prstGeom prst="rect">
            <a:avLst/>
          </a:prstGeom>
          <a:noFill/>
          <a:ln>
            <a:noFill/>
          </a:ln>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27347" y="6075711"/>
            <a:ext cx="791050" cy="75653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127347" y="6075711"/>
            <a:ext cx="791050" cy="756531"/>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ctrTitle"/>
          </p:nvPr>
        </p:nvSpPr>
        <p:spPr>
          <a:xfrm>
            <a:off x="1778924" y="2493817"/>
            <a:ext cx="8315498" cy="88314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dirty="0"/>
              <a:t>Council-2 Readout</a:t>
            </a:r>
            <a:br>
              <a:rPr lang="en-US" sz="5400" dirty="0"/>
            </a:br>
            <a:r>
              <a:rPr lang="en-US" sz="2790" dirty="0"/>
              <a:t>IRCC</a:t>
            </a:r>
            <a:br>
              <a:rPr lang="en-US" sz="2790" dirty="0"/>
            </a:br>
            <a:r>
              <a:rPr lang="en-US" sz="2790" dirty="0"/>
              <a:t>June 3, 2019</a:t>
            </a:r>
            <a:endParaRPr sz="2790" dirty="0"/>
          </a:p>
        </p:txBody>
      </p:sp>
      <p:sp>
        <p:nvSpPr>
          <p:cNvPr id="93" name="Google Shape;93;p13"/>
          <p:cNvSpPr txBox="1">
            <a:spLocks noGrp="1"/>
          </p:cNvSpPr>
          <p:nvPr>
            <p:ph type="subTitle" idx="1"/>
          </p:nvPr>
        </p:nvSpPr>
        <p:spPr>
          <a:xfrm>
            <a:off x="1612669" y="4447308"/>
            <a:ext cx="9038706" cy="140069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dirty="0"/>
              <a:t>Chair 	Rear Admiral Shepard M. SMITH (USA) </a:t>
            </a:r>
            <a:endParaRPr dirty="0"/>
          </a:p>
          <a:p>
            <a:pPr marL="0" lvl="0" indent="0" algn="ctr" rtl="0">
              <a:lnSpc>
                <a:spcPct val="90000"/>
              </a:lnSpc>
              <a:spcBef>
                <a:spcPts val="1000"/>
              </a:spcBef>
              <a:spcAft>
                <a:spcPts val="0"/>
              </a:spcAft>
              <a:buClr>
                <a:schemeClr val="dk1"/>
              </a:buClr>
              <a:buSzPts val="2400"/>
              <a:buNone/>
            </a:pPr>
            <a:r>
              <a:rPr lang="en-US" dirty="0"/>
              <a:t>Vice-Chair 	</a:t>
            </a:r>
            <a:r>
              <a:rPr lang="en-US" dirty="0" err="1"/>
              <a:t>Adm</a:t>
            </a:r>
            <a:r>
              <a:rPr lang="en-US" dirty="0"/>
              <a:t> (Ret) Luiz Fernando PALMER Fonseca (Brazil)</a:t>
            </a:r>
            <a:endParaRPr dirty="0"/>
          </a:p>
          <a:p>
            <a:pPr marL="0" lvl="0" indent="0" algn="ctr" rtl="0">
              <a:lnSpc>
                <a:spcPct val="90000"/>
              </a:lnSpc>
              <a:spcBef>
                <a:spcPts val="1000"/>
              </a:spcBef>
              <a:spcAft>
                <a:spcPts val="0"/>
              </a:spcAft>
              <a:buClr>
                <a:schemeClr val="dk1"/>
              </a:buClr>
              <a:buSzPts val="2400"/>
              <a:buNone/>
            </a:pPr>
            <a:r>
              <a:rPr lang="en-US" dirty="0"/>
              <a:t>Secretariat 	Dr. Mathias JONAS, Secretary-General (IHO Secretariat)</a:t>
            </a:r>
            <a:endParaRPr dirty="0"/>
          </a:p>
        </p:txBody>
      </p:sp>
      <p:sp>
        <p:nvSpPr>
          <p:cNvPr id="2" name="Rectangle 1"/>
          <p:cNvSpPr/>
          <p:nvPr/>
        </p:nvSpPr>
        <p:spPr>
          <a:xfrm>
            <a:off x="11018520" y="6044184"/>
            <a:ext cx="1173480" cy="813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3"/>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E57C4"/>
              </a:buClr>
              <a:buSzPts val="3959"/>
              <a:buFont typeface="Calibri"/>
              <a:buNone/>
            </a:pPr>
            <a:r>
              <a:rPr lang="en-US" sz="3959"/>
              <a:t>Thank you</a:t>
            </a:r>
            <a:endParaRPr sz="3959"/>
          </a:p>
        </p:txBody>
      </p:sp>
      <p:sp>
        <p:nvSpPr>
          <p:cNvPr id="4" name="Rectangle 3"/>
          <p:cNvSpPr/>
          <p:nvPr/>
        </p:nvSpPr>
        <p:spPr>
          <a:xfrm>
            <a:off x="11018520" y="6044184"/>
            <a:ext cx="1173480" cy="813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E57C4"/>
              </a:buClr>
              <a:buSzPts val="3959"/>
              <a:buFont typeface="Calibri"/>
              <a:buNone/>
            </a:pPr>
            <a:r>
              <a:rPr lang="en-US" sz="3959"/>
              <a:t>Overview</a:t>
            </a:r>
            <a:endParaRPr sz="3959"/>
          </a:p>
        </p:txBody>
      </p:sp>
      <p:sp>
        <p:nvSpPr>
          <p:cNvPr id="99" name="Google Shape;99;p14"/>
          <p:cNvSpPr txBox="1">
            <a:spLocks noGrp="1"/>
          </p:cNvSpPr>
          <p:nvPr>
            <p:ph type="body" idx="1"/>
          </p:nvPr>
        </p:nvSpPr>
        <p:spPr>
          <a:xfrm>
            <a:off x="421675" y="1054450"/>
            <a:ext cx="6508500" cy="485340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590"/>
              <a:buChar char="•"/>
            </a:pPr>
            <a:r>
              <a:rPr lang="en-US" sz="2590" dirty="0"/>
              <a:t>Council-2</a:t>
            </a:r>
            <a:endParaRPr dirty="0"/>
          </a:p>
          <a:p>
            <a:pPr marL="685800" lvl="1" indent="-228600" algn="l" rtl="0">
              <a:lnSpc>
                <a:spcPct val="70000"/>
              </a:lnSpc>
              <a:spcBef>
                <a:spcPts val="500"/>
              </a:spcBef>
              <a:spcAft>
                <a:spcPts val="0"/>
              </a:spcAft>
              <a:buClr>
                <a:schemeClr val="dk1"/>
              </a:buClr>
              <a:buSzPts val="2220"/>
              <a:buChar char="•"/>
            </a:pPr>
            <a:r>
              <a:rPr lang="en-US" sz="2220" dirty="0"/>
              <a:t>October 9-11, 2018, London</a:t>
            </a:r>
            <a:endParaRPr dirty="0"/>
          </a:p>
          <a:p>
            <a:pPr marL="685800" lvl="1" indent="-228600" algn="l" rtl="0">
              <a:lnSpc>
                <a:spcPct val="70000"/>
              </a:lnSpc>
              <a:spcBef>
                <a:spcPts val="500"/>
              </a:spcBef>
              <a:spcAft>
                <a:spcPts val="0"/>
              </a:spcAft>
              <a:buClr>
                <a:schemeClr val="dk1"/>
              </a:buClr>
              <a:buSzPts val="2220"/>
              <a:buChar char="•"/>
            </a:pPr>
            <a:r>
              <a:rPr lang="en-US" sz="2220" dirty="0"/>
              <a:t>28 Council Members and 10 IHO MS Observers</a:t>
            </a:r>
            <a:endParaRPr sz="2220" dirty="0"/>
          </a:p>
          <a:p>
            <a:pPr marL="914400" lvl="2" indent="0" algn="l" rtl="0">
              <a:lnSpc>
                <a:spcPct val="70000"/>
              </a:lnSpc>
              <a:spcBef>
                <a:spcPts val="500"/>
              </a:spcBef>
              <a:spcAft>
                <a:spcPts val="0"/>
              </a:spcAft>
              <a:buClr>
                <a:schemeClr val="dk1"/>
              </a:buClr>
              <a:buSzPts val="1850"/>
              <a:buNone/>
            </a:pPr>
            <a:r>
              <a:rPr lang="en-US" sz="1400" dirty="0"/>
              <a:t>(</a:t>
            </a:r>
            <a:r>
              <a:rPr lang="en-US" sz="1400" i="1" dirty="0"/>
              <a:t>SWPHC participants:  Australia, France, UK, USA</a:t>
            </a:r>
            <a:r>
              <a:rPr lang="en-US" sz="1400" dirty="0"/>
              <a:t>)  </a:t>
            </a:r>
            <a:endParaRPr sz="1400" dirty="0"/>
          </a:p>
          <a:p>
            <a:pPr marL="228600" lvl="0" indent="-228600" algn="l" rtl="0">
              <a:lnSpc>
                <a:spcPct val="70000"/>
              </a:lnSpc>
              <a:spcBef>
                <a:spcPts val="1000"/>
              </a:spcBef>
              <a:spcAft>
                <a:spcPts val="0"/>
              </a:spcAft>
              <a:buClr>
                <a:schemeClr val="dk1"/>
              </a:buClr>
              <a:buSzPts val="2590"/>
              <a:buChar char="•"/>
            </a:pPr>
            <a:r>
              <a:rPr lang="en-US" sz="2590" dirty="0"/>
              <a:t>Key Agenda items</a:t>
            </a:r>
            <a:endParaRPr dirty="0"/>
          </a:p>
          <a:p>
            <a:pPr marL="685800" lvl="1" indent="-228600" algn="l" rtl="0">
              <a:lnSpc>
                <a:spcPct val="70000"/>
              </a:lnSpc>
              <a:spcBef>
                <a:spcPts val="500"/>
              </a:spcBef>
              <a:spcAft>
                <a:spcPts val="0"/>
              </a:spcAft>
              <a:buClr>
                <a:schemeClr val="dk1"/>
              </a:buClr>
              <a:buSzPts val="2220"/>
              <a:buChar char="•"/>
            </a:pPr>
            <a:r>
              <a:rPr lang="en-US" sz="2220" dirty="0"/>
              <a:t>Strategic Plan Review Working Group Report</a:t>
            </a:r>
            <a:endParaRPr dirty="0"/>
          </a:p>
          <a:p>
            <a:pPr marL="685800" lvl="1" indent="-228600" algn="l" rtl="0">
              <a:lnSpc>
                <a:spcPct val="70000"/>
              </a:lnSpc>
              <a:spcBef>
                <a:spcPts val="500"/>
              </a:spcBef>
              <a:spcAft>
                <a:spcPts val="0"/>
              </a:spcAft>
              <a:buClr>
                <a:schemeClr val="dk1"/>
              </a:buClr>
              <a:buSzPts val="2220"/>
              <a:buChar char="•"/>
            </a:pPr>
            <a:r>
              <a:rPr lang="en-US" sz="2220" dirty="0"/>
              <a:t>S-100 Product Provision</a:t>
            </a:r>
            <a:endParaRPr dirty="0"/>
          </a:p>
          <a:p>
            <a:pPr marL="685800" lvl="1" indent="-228600" algn="l" rtl="0">
              <a:lnSpc>
                <a:spcPct val="70000"/>
              </a:lnSpc>
              <a:spcBef>
                <a:spcPts val="500"/>
              </a:spcBef>
              <a:spcAft>
                <a:spcPts val="0"/>
              </a:spcAft>
              <a:buClr>
                <a:schemeClr val="dk1"/>
              </a:buClr>
              <a:buSzPts val="2220"/>
              <a:buChar char="•"/>
            </a:pPr>
            <a:r>
              <a:rPr lang="en-US" sz="2220" dirty="0"/>
              <a:t>Crowdsourced Bathymetry Working Group Guidelines </a:t>
            </a:r>
            <a:endParaRPr dirty="0"/>
          </a:p>
          <a:p>
            <a:pPr marL="685800" lvl="1" indent="-228600" algn="l" rtl="0">
              <a:lnSpc>
                <a:spcPct val="70000"/>
              </a:lnSpc>
              <a:spcBef>
                <a:spcPts val="500"/>
              </a:spcBef>
              <a:spcAft>
                <a:spcPts val="0"/>
              </a:spcAft>
              <a:buClr>
                <a:schemeClr val="dk1"/>
              </a:buClr>
              <a:buSzPts val="2220"/>
              <a:buChar char="•"/>
            </a:pPr>
            <a:r>
              <a:rPr lang="en-US" sz="2220" dirty="0"/>
              <a:t>Seabed 2030</a:t>
            </a:r>
            <a:endParaRPr dirty="0"/>
          </a:p>
          <a:p>
            <a:pPr marL="685800" lvl="1" indent="-228600" algn="l" rtl="0">
              <a:lnSpc>
                <a:spcPct val="70000"/>
              </a:lnSpc>
              <a:spcBef>
                <a:spcPts val="500"/>
              </a:spcBef>
              <a:spcAft>
                <a:spcPts val="0"/>
              </a:spcAft>
              <a:buClr>
                <a:schemeClr val="dk1"/>
              </a:buClr>
              <a:buSzPts val="2220"/>
              <a:buChar char="•"/>
            </a:pPr>
            <a:r>
              <a:rPr lang="en-US" sz="2220" dirty="0"/>
              <a:t>Preparations for Council-3 and Assembly-2</a:t>
            </a:r>
            <a:endParaRPr sz="2220" dirty="0"/>
          </a:p>
          <a:p>
            <a:pPr marL="685800" lvl="1" indent="-228600" algn="l" rtl="0">
              <a:lnSpc>
                <a:spcPct val="70000"/>
              </a:lnSpc>
              <a:spcBef>
                <a:spcPts val="500"/>
              </a:spcBef>
              <a:spcAft>
                <a:spcPts val="0"/>
              </a:spcAft>
              <a:buClr>
                <a:schemeClr val="dk1"/>
              </a:buClr>
              <a:buSzPts val="2220"/>
              <a:buChar char="•"/>
            </a:pPr>
            <a:r>
              <a:rPr lang="en-US" sz="2220" dirty="0"/>
              <a:t>Other </a:t>
            </a:r>
            <a:endParaRPr dirty="0"/>
          </a:p>
          <a:p>
            <a:pPr marL="228600" marR="0" lvl="0" indent="0" algn="l" rtl="0">
              <a:lnSpc>
                <a:spcPct val="70000"/>
              </a:lnSpc>
              <a:spcBef>
                <a:spcPts val="1000"/>
              </a:spcBef>
              <a:spcAft>
                <a:spcPts val="0"/>
              </a:spcAft>
              <a:buNone/>
            </a:pPr>
            <a:endParaRPr sz="2220" dirty="0"/>
          </a:p>
        </p:txBody>
      </p:sp>
      <p:pic>
        <p:nvPicPr>
          <p:cNvPr id="100" name="Google Shape;100;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853100" y="1352487"/>
            <a:ext cx="5120921" cy="4153027"/>
          </a:xfrm>
          <a:prstGeom prst="rect">
            <a:avLst/>
          </a:prstGeom>
          <a:noFill/>
          <a:ln>
            <a:noFill/>
          </a:ln>
        </p:spPr>
      </p:pic>
      <p:sp>
        <p:nvSpPr>
          <p:cNvPr id="6" name="Rectangle 5"/>
          <p:cNvSpPr/>
          <p:nvPr/>
        </p:nvSpPr>
        <p:spPr>
          <a:xfrm>
            <a:off x="11018520" y="6044184"/>
            <a:ext cx="1173480" cy="813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838200" y="259414"/>
            <a:ext cx="10515600" cy="54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Strategic Plan</a:t>
            </a:r>
            <a:endParaRPr/>
          </a:p>
        </p:txBody>
      </p:sp>
      <p:sp>
        <p:nvSpPr>
          <p:cNvPr id="107" name="Google Shape;107;p15"/>
          <p:cNvSpPr txBox="1">
            <a:spLocks noGrp="1"/>
          </p:cNvSpPr>
          <p:nvPr>
            <p:ph type="body" idx="1"/>
          </p:nvPr>
        </p:nvSpPr>
        <p:spPr>
          <a:xfrm>
            <a:off x="8498750" y="1115900"/>
            <a:ext cx="3346200" cy="4516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US"/>
              <a:t>July 2019</a:t>
            </a:r>
            <a:endParaRPr/>
          </a:p>
          <a:p>
            <a:pPr marL="0" lvl="0" indent="0" algn="l" rtl="0">
              <a:spcBef>
                <a:spcPts val="1000"/>
              </a:spcBef>
              <a:spcAft>
                <a:spcPts val="0"/>
              </a:spcAft>
              <a:buNone/>
            </a:pPr>
            <a:r>
              <a:rPr lang="en-US" sz="1800"/>
              <a:t>proposed new Strategic Plan submitted for Council 3</a:t>
            </a:r>
            <a:endParaRPr sz="1800"/>
          </a:p>
        </p:txBody>
      </p:sp>
      <p:pic>
        <p:nvPicPr>
          <p:cNvPr id="109" name="Google Shape;109;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2775" y="992528"/>
            <a:ext cx="8096751" cy="5081425"/>
          </a:xfrm>
          <a:prstGeom prst="rect">
            <a:avLst/>
          </a:prstGeom>
          <a:noFill/>
          <a:ln>
            <a:noFill/>
          </a:ln>
        </p:spPr>
      </p:pic>
      <p:sp>
        <p:nvSpPr>
          <p:cNvPr id="7" name="Rectangle 6"/>
          <p:cNvSpPr/>
          <p:nvPr/>
        </p:nvSpPr>
        <p:spPr>
          <a:xfrm>
            <a:off x="11018520" y="6044184"/>
            <a:ext cx="1173480" cy="813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166255" y="259414"/>
            <a:ext cx="11187545" cy="5405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E57C4"/>
              </a:buClr>
              <a:buSzPts val="3959"/>
              <a:buFont typeface="Calibri"/>
              <a:buNone/>
            </a:pPr>
            <a:r>
              <a:rPr lang="en-US" sz="3959"/>
              <a:t>Development and Future Provision of S-100 Products</a:t>
            </a:r>
            <a:endParaRPr sz="3959"/>
          </a:p>
        </p:txBody>
      </p:sp>
      <p:pic>
        <p:nvPicPr>
          <p:cNvPr id="115" name="Google Shape;115;p16"/>
          <p:cNvPicPr preferRelativeResize="0"/>
          <p:nvPr/>
        </p:nvPicPr>
        <p:blipFill>
          <a:blip r:embed="rId3">
            <a:alphaModFix/>
          </a:blip>
          <a:stretch>
            <a:fillRect/>
          </a:stretch>
        </p:blipFill>
        <p:spPr>
          <a:xfrm>
            <a:off x="1394113" y="985825"/>
            <a:ext cx="9382125" cy="5038725"/>
          </a:xfrm>
          <a:prstGeom prst="rect">
            <a:avLst/>
          </a:prstGeom>
          <a:noFill/>
          <a:ln>
            <a:noFill/>
          </a:ln>
        </p:spPr>
      </p:pic>
      <p:sp>
        <p:nvSpPr>
          <p:cNvPr id="5" name="Rectangle 4"/>
          <p:cNvSpPr/>
          <p:nvPr/>
        </p:nvSpPr>
        <p:spPr>
          <a:xfrm>
            <a:off x="11018520" y="6044184"/>
            <a:ext cx="1173480" cy="813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E57C4"/>
              </a:buClr>
              <a:buSzPts val="3959"/>
              <a:buFont typeface="Calibri"/>
              <a:buNone/>
            </a:pPr>
            <a:r>
              <a:rPr lang="en-US" sz="3959"/>
              <a:t>Crowdsourced Bathymetry</a:t>
            </a:r>
            <a:endParaRPr sz="3959"/>
          </a:p>
        </p:txBody>
      </p:sp>
      <p:sp>
        <p:nvSpPr>
          <p:cNvPr id="121" name="Google Shape;121;p17"/>
          <p:cNvSpPr txBox="1">
            <a:spLocks noGrp="1"/>
          </p:cNvSpPr>
          <p:nvPr>
            <p:ph type="body" idx="1"/>
          </p:nvPr>
        </p:nvSpPr>
        <p:spPr>
          <a:xfrm>
            <a:off x="838200" y="1825625"/>
            <a:ext cx="5565300" cy="21588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B-12 - IHO Guidelines on Crowdsourced Bathymetry Edition 1.0.0 </a:t>
            </a:r>
            <a:r>
              <a:rPr lang="en-US">
                <a:solidFill>
                  <a:srgbClr val="00B050"/>
                </a:solidFill>
              </a:rPr>
              <a:t>Adopted</a:t>
            </a:r>
            <a:endParaRPr/>
          </a:p>
          <a:p>
            <a:pPr marL="228600" lvl="0" indent="-228600" algn="l" rtl="0">
              <a:lnSpc>
                <a:spcPct val="90000"/>
              </a:lnSpc>
              <a:spcBef>
                <a:spcPts val="1000"/>
              </a:spcBef>
              <a:spcAft>
                <a:spcPts val="0"/>
              </a:spcAft>
              <a:buClr>
                <a:schemeClr val="dk1"/>
              </a:buClr>
              <a:buSzPts val="2800"/>
              <a:buChar char="•"/>
            </a:pPr>
            <a:r>
              <a:rPr lang="en-US"/>
              <a:t>Further work is needed for depicting the data flow (sensor, coastal States information, DCDB) before these guidelines can come into force with full effect.  </a:t>
            </a:r>
            <a:r>
              <a:rPr lang="en-US">
                <a:solidFill>
                  <a:srgbClr val="00B050"/>
                </a:solidFill>
              </a:rPr>
              <a:t>Action to IRCC</a:t>
            </a:r>
            <a:endParaRPr>
              <a:solidFill>
                <a:srgbClr val="00B050"/>
              </a:solidFill>
            </a:endParaRPr>
          </a:p>
        </p:txBody>
      </p:sp>
      <p:pic>
        <p:nvPicPr>
          <p:cNvPr id="122" name="Google Shape;122;p1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89250" y="1688972"/>
            <a:ext cx="4417674" cy="3196325"/>
          </a:xfrm>
          <a:prstGeom prst="rect">
            <a:avLst/>
          </a:prstGeom>
          <a:noFill/>
          <a:ln>
            <a:noFill/>
          </a:ln>
        </p:spPr>
      </p:pic>
      <p:sp>
        <p:nvSpPr>
          <p:cNvPr id="6" name="Rectangle 5"/>
          <p:cNvSpPr/>
          <p:nvPr/>
        </p:nvSpPr>
        <p:spPr>
          <a:xfrm>
            <a:off x="11018520" y="6044184"/>
            <a:ext cx="1173480" cy="813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E57C4"/>
              </a:buClr>
              <a:buSzPts val="3959"/>
              <a:buFont typeface="Calibri"/>
              <a:buNone/>
            </a:pPr>
            <a:r>
              <a:rPr lang="en-US" sz="3959" dirty="0"/>
              <a:t>Seabed 2030</a:t>
            </a:r>
            <a:endParaRPr sz="3959" dirty="0"/>
          </a:p>
        </p:txBody>
      </p:sp>
      <p:sp>
        <p:nvSpPr>
          <p:cNvPr id="121" name="Google Shape;121;p17"/>
          <p:cNvSpPr txBox="1">
            <a:spLocks noGrp="1"/>
          </p:cNvSpPr>
          <p:nvPr>
            <p:ph type="body" idx="1"/>
          </p:nvPr>
        </p:nvSpPr>
        <p:spPr>
          <a:xfrm>
            <a:off x="838200" y="1825625"/>
            <a:ext cx="5565300" cy="21588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solidFill>
                  <a:schemeClr val="bg1">
                    <a:lumMod val="10000"/>
                  </a:schemeClr>
                </a:solidFill>
              </a:rPr>
              <a:t>Presentation from Dr. Graham Allen, acting SB2030 project director</a:t>
            </a:r>
          </a:p>
          <a:p>
            <a:pPr marL="228600" lvl="0" indent="-228600" algn="l" rtl="0">
              <a:lnSpc>
                <a:spcPct val="90000"/>
              </a:lnSpc>
              <a:spcBef>
                <a:spcPts val="0"/>
              </a:spcBef>
              <a:spcAft>
                <a:spcPts val="0"/>
              </a:spcAft>
              <a:buClr>
                <a:schemeClr val="dk1"/>
              </a:buClr>
              <a:buSzPts val="2800"/>
              <a:buChar char="•"/>
            </a:pPr>
            <a:r>
              <a:rPr lang="en-US" dirty="0">
                <a:solidFill>
                  <a:schemeClr val="bg1">
                    <a:lumMod val="10000"/>
                  </a:schemeClr>
                </a:solidFill>
              </a:rPr>
              <a:t>While his presentation was well received, there was no formal action from the Council in response.</a:t>
            </a:r>
          </a:p>
          <a:p>
            <a:pPr marL="228600" lvl="0" indent="-228600" algn="l" rtl="0">
              <a:lnSpc>
                <a:spcPct val="90000"/>
              </a:lnSpc>
              <a:spcBef>
                <a:spcPts val="0"/>
              </a:spcBef>
              <a:spcAft>
                <a:spcPts val="0"/>
              </a:spcAft>
              <a:buClr>
                <a:schemeClr val="dk1"/>
              </a:buClr>
              <a:buSzPts val="2800"/>
              <a:buChar char="•"/>
            </a:pPr>
            <a:r>
              <a:rPr lang="en-US" dirty="0">
                <a:solidFill>
                  <a:schemeClr val="bg1">
                    <a:lumMod val="10000"/>
                  </a:schemeClr>
                </a:solidFill>
              </a:rPr>
              <a:t>Note proposal to IRCC to follow in the agenda to engage the RHCs in Seabed 2030. </a:t>
            </a:r>
          </a:p>
          <a:p>
            <a:pPr marL="228600" lvl="0" indent="-228600" algn="l" rtl="0">
              <a:lnSpc>
                <a:spcPct val="90000"/>
              </a:lnSpc>
              <a:spcBef>
                <a:spcPts val="0"/>
              </a:spcBef>
              <a:spcAft>
                <a:spcPts val="0"/>
              </a:spcAft>
              <a:buClr>
                <a:schemeClr val="dk1"/>
              </a:buClr>
              <a:buSzPts val="2800"/>
              <a:buChar char="•"/>
            </a:pPr>
            <a:endParaRPr dirty="0">
              <a:solidFill>
                <a:schemeClr val="bg1">
                  <a:lumMod val="10000"/>
                </a:schemeClr>
              </a:solidFill>
            </a:endParaRPr>
          </a:p>
        </p:txBody>
      </p:sp>
      <p:sp>
        <p:nvSpPr>
          <p:cNvPr id="6" name="Rectangle 5"/>
          <p:cNvSpPr/>
          <p:nvPr/>
        </p:nvSpPr>
        <p:spPr>
          <a:xfrm>
            <a:off x="11018520" y="6044184"/>
            <a:ext cx="1173480" cy="813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8785E991-DB97-244A-9ECD-B83E3B0B2D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8"/>
          <a:stretch/>
        </p:blipFill>
        <p:spPr>
          <a:xfrm>
            <a:off x="7317619" y="799925"/>
            <a:ext cx="4036181" cy="5773273"/>
          </a:xfrm>
          <a:prstGeom prst="rect">
            <a:avLst/>
          </a:prstGeom>
        </p:spPr>
      </p:pic>
    </p:spTree>
    <p:extLst>
      <p:ext uri="{BB962C8B-B14F-4D97-AF65-F5344CB8AC3E}">
        <p14:creationId xmlns:p14="http://schemas.microsoft.com/office/powerpoint/2010/main" val="486103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E57C4"/>
              </a:buClr>
              <a:buSzPts val="3959"/>
              <a:buFont typeface="Calibri"/>
              <a:buNone/>
            </a:pPr>
            <a:r>
              <a:rPr lang="en-US" sz="3959" dirty="0"/>
              <a:t>Provision of S-100 Services</a:t>
            </a:r>
            <a:endParaRPr sz="3959" dirty="0"/>
          </a:p>
        </p:txBody>
      </p:sp>
      <p:sp>
        <p:nvSpPr>
          <p:cNvPr id="121" name="Google Shape;121;p17"/>
          <p:cNvSpPr txBox="1">
            <a:spLocks noGrp="1"/>
          </p:cNvSpPr>
          <p:nvPr>
            <p:ph type="body" idx="1"/>
          </p:nvPr>
        </p:nvSpPr>
        <p:spPr>
          <a:xfrm>
            <a:off x="838200" y="1825625"/>
            <a:ext cx="5565300" cy="399520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solidFill>
                  <a:schemeClr val="bg1">
                    <a:lumMod val="10000"/>
                  </a:schemeClr>
                </a:solidFill>
              </a:rPr>
              <a:t>Broad discussion of a strategy for provision of S-100 services led to two council decisions:</a:t>
            </a:r>
          </a:p>
          <a:p>
            <a:pPr marL="685800" lvl="1" indent="-228600">
              <a:spcBef>
                <a:spcPts val="0"/>
              </a:spcBef>
              <a:buSzPts val="2800"/>
            </a:pPr>
            <a:r>
              <a:rPr lang="en-US" dirty="0">
                <a:solidFill>
                  <a:schemeClr val="bg1">
                    <a:lumMod val="10000"/>
                  </a:schemeClr>
                </a:solidFill>
              </a:rPr>
              <a:t>C2/30. WEND to consider WEND-like principles applicable to S-100 services. This has already been introduced by the WEND.</a:t>
            </a:r>
          </a:p>
          <a:p>
            <a:pPr marL="685800" lvl="1" indent="-228600">
              <a:spcBef>
                <a:spcPts val="0"/>
              </a:spcBef>
              <a:buSzPts val="2800"/>
            </a:pPr>
            <a:r>
              <a:rPr lang="en-US" dirty="0">
                <a:solidFill>
                  <a:schemeClr val="bg1">
                    <a:lumMod val="10000"/>
                  </a:schemeClr>
                </a:solidFill>
              </a:rPr>
              <a:t>C2/31.  SG, Council Chair, IRCC Chair, and HSSC Chair to draft a roadmap for provision of S-100 services for Council 3.  </a:t>
            </a:r>
          </a:p>
        </p:txBody>
      </p:sp>
      <p:sp>
        <p:nvSpPr>
          <p:cNvPr id="6" name="Rectangle 5"/>
          <p:cNvSpPr/>
          <p:nvPr/>
        </p:nvSpPr>
        <p:spPr>
          <a:xfrm>
            <a:off x="11018520" y="6044184"/>
            <a:ext cx="1173480" cy="813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5D2CEF0E-3575-324F-AF85-76CDCC43D2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3500" y="2051141"/>
            <a:ext cx="5198103" cy="3209288"/>
          </a:xfrm>
          <a:prstGeom prst="rect">
            <a:avLst/>
          </a:prstGeom>
        </p:spPr>
      </p:pic>
    </p:spTree>
    <p:extLst>
      <p:ext uri="{BB962C8B-B14F-4D97-AF65-F5344CB8AC3E}">
        <p14:creationId xmlns:p14="http://schemas.microsoft.com/office/powerpoint/2010/main" val="381456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E57C4"/>
              </a:buClr>
              <a:buSzPts val="3959"/>
              <a:buFont typeface="Calibri"/>
              <a:buNone/>
            </a:pPr>
            <a:r>
              <a:rPr lang="en-US" sz="3959"/>
              <a:t>IHO Communications</a:t>
            </a:r>
            <a:endParaRPr sz="3959"/>
          </a:p>
        </p:txBody>
      </p:sp>
      <p:sp>
        <p:nvSpPr>
          <p:cNvPr id="157" name="Google Shape;157;p20"/>
          <p:cNvSpPr txBox="1">
            <a:spLocks noGrp="1"/>
          </p:cNvSpPr>
          <p:nvPr>
            <p:ph type="body" idx="1"/>
          </p:nvPr>
        </p:nvSpPr>
        <p:spPr>
          <a:xfrm>
            <a:off x="348911" y="1163782"/>
            <a:ext cx="7606369" cy="4605251"/>
          </a:xfrm>
          <a:prstGeom prst="rect">
            <a:avLst/>
          </a:prstGeom>
          <a:noFill/>
          <a:ln>
            <a:noFill/>
          </a:ln>
        </p:spPr>
        <p:txBody>
          <a:bodyPr spcFirstLastPara="1" wrap="square" lIns="91425" tIns="45700" rIns="91425" bIns="45700" anchor="t" anchorCtr="0">
            <a:noAutofit/>
          </a:bodyPr>
          <a:lstStyle/>
          <a:p>
            <a:pPr marL="228600" lvl="0" indent="-304800" algn="l" rtl="0">
              <a:lnSpc>
                <a:spcPct val="90000"/>
              </a:lnSpc>
              <a:spcBef>
                <a:spcPts val="0"/>
              </a:spcBef>
              <a:spcAft>
                <a:spcPts val="0"/>
              </a:spcAft>
              <a:buClr>
                <a:schemeClr val="dk1"/>
              </a:buClr>
              <a:buSzPts val="3000"/>
              <a:buChar char="•"/>
            </a:pPr>
            <a:r>
              <a:rPr lang="en-US" sz="3000"/>
              <a:t>New logo </a:t>
            </a:r>
            <a:endParaRPr sz="3000"/>
          </a:p>
          <a:p>
            <a:pPr marL="228600" lvl="0" indent="0" algn="l" rtl="0">
              <a:lnSpc>
                <a:spcPct val="90000"/>
              </a:lnSpc>
              <a:spcBef>
                <a:spcPts val="0"/>
              </a:spcBef>
              <a:spcAft>
                <a:spcPts val="0"/>
              </a:spcAft>
              <a:buNone/>
            </a:pPr>
            <a:endParaRPr sz="3000"/>
          </a:p>
          <a:p>
            <a:pPr marL="228600" lvl="0" indent="-304800" algn="l" rtl="0">
              <a:lnSpc>
                <a:spcPct val="90000"/>
              </a:lnSpc>
              <a:spcBef>
                <a:spcPts val="0"/>
              </a:spcBef>
              <a:spcAft>
                <a:spcPts val="0"/>
              </a:spcAft>
              <a:buClr>
                <a:schemeClr val="dk1"/>
              </a:buClr>
              <a:buSzPts val="3000"/>
              <a:buChar char="•"/>
            </a:pPr>
            <a:r>
              <a:rPr lang="en-US" sz="3000"/>
              <a:t>Revamping of website and IHR</a:t>
            </a:r>
            <a:endParaRPr sz="3000"/>
          </a:p>
          <a:p>
            <a:pPr marL="228600" lvl="0" indent="0" algn="l" rtl="0">
              <a:lnSpc>
                <a:spcPct val="90000"/>
              </a:lnSpc>
              <a:spcBef>
                <a:spcPts val="0"/>
              </a:spcBef>
              <a:spcAft>
                <a:spcPts val="0"/>
              </a:spcAft>
              <a:buNone/>
            </a:pPr>
            <a:endParaRPr sz="3000"/>
          </a:p>
          <a:p>
            <a:pPr marL="228600" lvl="0" indent="-304800" algn="l" rtl="0">
              <a:lnSpc>
                <a:spcPct val="90000"/>
              </a:lnSpc>
              <a:spcBef>
                <a:spcPts val="0"/>
              </a:spcBef>
              <a:spcAft>
                <a:spcPts val="0"/>
              </a:spcAft>
              <a:buClr>
                <a:schemeClr val="dk1"/>
              </a:buClr>
              <a:buSzPts val="3000"/>
              <a:buChar char="•"/>
            </a:pPr>
            <a:r>
              <a:rPr lang="en-US" sz="3000"/>
              <a:t>IHO-100 Centenary </a:t>
            </a:r>
            <a:endParaRPr sz="3000"/>
          </a:p>
          <a:p>
            <a:pPr marL="228600" lvl="0" indent="0" algn="l" rtl="0">
              <a:lnSpc>
                <a:spcPct val="90000"/>
              </a:lnSpc>
              <a:spcBef>
                <a:spcPts val="0"/>
              </a:spcBef>
              <a:spcAft>
                <a:spcPts val="0"/>
              </a:spcAft>
              <a:buNone/>
            </a:pPr>
            <a:endParaRPr sz="3000"/>
          </a:p>
          <a:p>
            <a:pPr marL="228600" lvl="0" indent="-304800" algn="l" rtl="0">
              <a:lnSpc>
                <a:spcPct val="90000"/>
              </a:lnSpc>
              <a:spcBef>
                <a:spcPts val="0"/>
              </a:spcBef>
              <a:spcAft>
                <a:spcPts val="0"/>
              </a:spcAft>
              <a:buClr>
                <a:schemeClr val="dk1"/>
              </a:buClr>
              <a:buSzPts val="3000"/>
              <a:buChar char="•"/>
            </a:pPr>
            <a:r>
              <a:rPr lang="en-US" sz="3000"/>
              <a:t>Social media (LinkedIn, YouTube, etc…)</a:t>
            </a:r>
            <a:endParaRPr sz="3000"/>
          </a:p>
          <a:p>
            <a:pPr marL="228600" lvl="0" indent="0" algn="l" rtl="0">
              <a:lnSpc>
                <a:spcPct val="90000"/>
              </a:lnSpc>
              <a:spcBef>
                <a:spcPts val="0"/>
              </a:spcBef>
              <a:spcAft>
                <a:spcPts val="0"/>
              </a:spcAft>
              <a:buNone/>
            </a:pPr>
            <a:endParaRPr sz="3000"/>
          </a:p>
          <a:p>
            <a:pPr marL="228600" lvl="0" indent="-304800" algn="l" rtl="0">
              <a:lnSpc>
                <a:spcPct val="90000"/>
              </a:lnSpc>
              <a:spcBef>
                <a:spcPts val="0"/>
              </a:spcBef>
              <a:spcAft>
                <a:spcPts val="0"/>
              </a:spcAft>
              <a:buClr>
                <a:schemeClr val="dk1"/>
              </a:buClr>
              <a:buSzPts val="3000"/>
              <a:buChar char="•"/>
            </a:pPr>
            <a:r>
              <a:rPr lang="en-US" sz="3000"/>
              <a:t>World Hydrography Day 2019: </a:t>
            </a:r>
            <a:endParaRPr sz="3000"/>
          </a:p>
          <a:p>
            <a:pPr marL="228600" lvl="0" indent="0" algn="l" rtl="0">
              <a:lnSpc>
                <a:spcPct val="90000"/>
              </a:lnSpc>
              <a:spcBef>
                <a:spcPts val="0"/>
              </a:spcBef>
              <a:spcAft>
                <a:spcPts val="0"/>
              </a:spcAft>
              <a:buNone/>
            </a:pPr>
            <a:r>
              <a:rPr lang="en-US" sz="2400" i="1"/>
              <a:t>“Hydrographic information to drive marine knowledge”</a:t>
            </a:r>
            <a:endParaRPr sz="2400" i="1"/>
          </a:p>
          <a:p>
            <a:pPr marL="1143000" lvl="2" indent="-114300" algn="l" rtl="0">
              <a:lnSpc>
                <a:spcPct val="90000"/>
              </a:lnSpc>
              <a:spcBef>
                <a:spcPts val="500"/>
              </a:spcBef>
              <a:spcAft>
                <a:spcPts val="0"/>
              </a:spcAft>
              <a:buClr>
                <a:schemeClr val="dk1"/>
              </a:buClr>
              <a:buSzPts val="1800"/>
              <a:buNone/>
            </a:pPr>
            <a:endParaRPr sz="1800"/>
          </a:p>
          <a:p>
            <a:pPr marL="685800" lvl="1" indent="-114300" algn="l" rtl="0">
              <a:lnSpc>
                <a:spcPct val="90000"/>
              </a:lnSpc>
              <a:spcBef>
                <a:spcPts val="500"/>
              </a:spcBef>
              <a:spcAft>
                <a:spcPts val="0"/>
              </a:spcAft>
              <a:buClr>
                <a:schemeClr val="dk1"/>
              </a:buClr>
              <a:buSzPts val="1800"/>
              <a:buNone/>
            </a:pPr>
            <a:endParaRPr sz="1800"/>
          </a:p>
          <a:p>
            <a:pPr marL="228600" lvl="0" indent="-114300" algn="l" rtl="0">
              <a:lnSpc>
                <a:spcPct val="90000"/>
              </a:lnSpc>
              <a:spcBef>
                <a:spcPts val="1000"/>
              </a:spcBef>
              <a:spcAft>
                <a:spcPts val="0"/>
              </a:spcAft>
              <a:buClr>
                <a:schemeClr val="dk1"/>
              </a:buClr>
              <a:buSzPts val="1800"/>
              <a:buNone/>
            </a:pPr>
            <a:endParaRPr sz="1800"/>
          </a:p>
        </p:txBody>
      </p:sp>
      <p:pic>
        <p:nvPicPr>
          <p:cNvPr id="158" name="Google Shape;158;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28550" y="872151"/>
            <a:ext cx="3874900" cy="5113700"/>
          </a:xfrm>
          <a:prstGeom prst="rect">
            <a:avLst/>
          </a:prstGeom>
          <a:noFill/>
          <a:ln>
            <a:noFill/>
          </a:ln>
        </p:spPr>
      </p:pic>
      <p:pic>
        <p:nvPicPr>
          <p:cNvPr id="159" name="Google Shape;159;p2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68377" y="5998602"/>
            <a:ext cx="2582676" cy="859400"/>
          </a:xfrm>
          <a:prstGeom prst="rect">
            <a:avLst/>
          </a:prstGeom>
          <a:noFill/>
          <a:ln>
            <a:noFill/>
          </a:ln>
        </p:spPr>
      </p:pic>
      <p:sp>
        <p:nvSpPr>
          <p:cNvPr id="6" name="Rectangle 5"/>
          <p:cNvSpPr/>
          <p:nvPr/>
        </p:nvSpPr>
        <p:spPr>
          <a:xfrm>
            <a:off x="11018520" y="6044184"/>
            <a:ext cx="1173480" cy="813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313765" y="89556"/>
            <a:ext cx="11663081" cy="63658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E57C4"/>
              </a:buClr>
              <a:buSzPts val="3959"/>
              <a:buFont typeface="Calibri"/>
              <a:buNone/>
            </a:pPr>
            <a:r>
              <a:rPr lang="en-US" sz="3959"/>
              <a:t>Countdowns for </a:t>
            </a:r>
            <a:r>
              <a:rPr lang="en-US" sz="3959">
                <a:solidFill>
                  <a:srgbClr val="00B050"/>
                </a:solidFill>
              </a:rPr>
              <a:t>HSSC</a:t>
            </a:r>
            <a:r>
              <a:rPr lang="en-US" sz="3959"/>
              <a:t>, </a:t>
            </a:r>
            <a:r>
              <a:rPr lang="en-US" sz="3959">
                <a:solidFill>
                  <a:srgbClr val="00B050"/>
                </a:solidFill>
              </a:rPr>
              <a:t>IRCC</a:t>
            </a:r>
            <a:r>
              <a:rPr lang="en-US" sz="3959"/>
              <a:t>, </a:t>
            </a:r>
            <a:r>
              <a:rPr lang="en-US" sz="3959">
                <a:solidFill>
                  <a:srgbClr val="FF0000"/>
                </a:solidFill>
              </a:rPr>
              <a:t>Council</a:t>
            </a:r>
            <a:r>
              <a:rPr lang="en-US" sz="3959"/>
              <a:t>, </a:t>
            </a:r>
            <a:r>
              <a:rPr lang="en-US" sz="3959">
                <a:solidFill>
                  <a:srgbClr val="FF0000"/>
                </a:solidFill>
              </a:rPr>
              <a:t>Assembly</a:t>
            </a:r>
            <a:r>
              <a:rPr lang="en-US" sz="3959">
                <a:solidFill>
                  <a:schemeClr val="dk1"/>
                </a:solidFill>
              </a:rPr>
              <a:t> by </a:t>
            </a:r>
            <a:r>
              <a:rPr lang="en-US" sz="3959"/>
              <a:t>2020</a:t>
            </a:r>
            <a:endParaRPr sz="3959"/>
          </a:p>
        </p:txBody>
      </p:sp>
      <p:cxnSp>
        <p:nvCxnSpPr>
          <p:cNvPr id="173" name="Google Shape;173;p22"/>
          <p:cNvCxnSpPr/>
          <p:nvPr/>
        </p:nvCxnSpPr>
        <p:spPr>
          <a:xfrm rot="10800000" flipH="1">
            <a:off x="313765" y="5235388"/>
            <a:ext cx="11555506" cy="17930"/>
          </a:xfrm>
          <a:prstGeom prst="straightConnector1">
            <a:avLst/>
          </a:prstGeom>
          <a:noFill/>
          <a:ln w="38100" cap="flat" cmpd="sng">
            <a:solidFill>
              <a:schemeClr val="dk1"/>
            </a:solidFill>
            <a:prstDash val="solid"/>
            <a:miter lim="800000"/>
            <a:headEnd type="none" w="sm" len="sm"/>
            <a:tailEnd type="none" w="sm" len="sm"/>
          </a:ln>
        </p:spPr>
      </p:cxnSp>
      <p:cxnSp>
        <p:nvCxnSpPr>
          <p:cNvPr id="174" name="Google Shape;174;p22"/>
          <p:cNvCxnSpPr/>
          <p:nvPr/>
        </p:nvCxnSpPr>
        <p:spPr>
          <a:xfrm rot="10800000" flipH="1">
            <a:off x="313765" y="1444146"/>
            <a:ext cx="11555506" cy="17930"/>
          </a:xfrm>
          <a:prstGeom prst="straightConnector1">
            <a:avLst/>
          </a:prstGeom>
          <a:noFill/>
          <a:ln w="38100" cap="flat" cmpd="sng">
            <a:solidFill>
              <a:srgbClr val="00B050"/>
            </a:solidFill>
            <a:prstDash val="solid"/>
            <a:miter lim="800000"/>
            <a:headEnd type="none" w="sm" len="sm"/>
            <a:tailEnd type="none" w="sm" len="sm"/>
          </a:ln>
        </p:spPr>
      </p:cxnSp>
      <p:cxnSp>
        <p:nvCxnSpPr>
          <p:cNvPr id="175" name="Google Shape;175;p22"/>
          <p:cNvCxnSpPr/>
          <p:nvPr/>
        </p:nvCxnSpPr>
        <p:spPr>
          <a:xfrm rot="10800000" flipH="1">
            <a:off x="313765" y="3339767"/>
            <a:ext cx="11555506" cy="17930"/>
          </a:xfrm>
          <a:prstGeom prst="straightConnector1">
            <a:avLst/>
          </a:prstGeom>
          <a:noFill/>
          <a:ln w="38100" cap="flat" cmpd="sng">
            <a:solidFill>
              <a:srgbClr val="FF0000"/>
            </a:solidFill>
            <a:prstDash val="solid"/>
            <a:miter lim="800000"/>
            <a:headEnd type="none" w="sm" len="sm"/>
            <a:tailEnd type="none" w="sm" len="sm"/>
          </a:ln>
        </p:spPr>
      </p:cxnSp>
      <p:grpSp>
        <p:nvGrpSpPr>
          <p:cNvPr id="176" name="Google Shape;176;p22"/>
          <p:cNvGrpSpPr/>
          <p:nvPr/>
        </p:nvGrpSpPr>
        <p:grpSpPr>
          <a:xfrm>
            <a:off x="3469333" y="2841806"/>
            <a:ext cx="1129558" cy="1023758"/>
            <a:chOff x="11062437" y="2796986"/>
            <a:chExt cx="1129558" cy="1023758"/>
          </a:xfrm>
        </p:grpSpPr>
        <p:cxnSp>
          <p:nvCxnSpPr>
            <p:cNvPr id="177" name="Google Shape;177;p22"/>
            <p:cNvCxnSpPr/>
            <p:nvPr/>
          </p:nvCxnSpPr>
          <p:spPr>
            <a:xfrm>
              <a:off x="11707901" y="3164541"/>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178" name="Google Shape;178;p22"/>
            <p:cNvSpPr txBox="1"/>
            <p:nvPr/>
          </p:nvSpPr>
          <p:spPr>
            <a:xfrm>
              <a:off x="11071407" y="2796986"/>
              <a:ext cx="1120588"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Oct. 2019</a:t>
              </a:r>
              <a:endParaRPr sz="1800">
                <a:solidFill>
                  <a:srgbClr val="FF0000"/>
                </a:solidFill>
                <a:latin typeface="Calibri"/>
                <a:ea typeface="Calibri"/>
                <a:cs typeface="Calibri"/>
                <a:sym typeface="Calibri"/>
              </a:endParaRPr>
            </a:p>
          </p:txBody>
        </p:sp>
        <p:sp>
          <p:nvSpPr>
            <p:cNvPr id="179" name="Google Shape;179;p22"/>
            <p:cNvSpPr txBox="1"/>
            <p:nvPr/>
          </p:nvSpPr>
          <p:spPr>
            <a:xfrm>
              <a:off x="11062437" y="3451412"/>
              <a:ext cx="1120588"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0000"/>
                  </a:solidFill>
                  <a:latin typeface="Calibri"/>
                  <a:ea typeface="Calibri"/>
                  <a:cs typeface="Calibri"/>
                  <a:sym typeface="Calibri"/>
                </a:rPr>
                <a:t>Council-3</a:t>
              </a:r>
              <a:endParaRPr sz="1800" b="1">
                <a:solidFill>
                  <a:srgbClr val="FF0000"/>
                </a:solidFill>
                <a:latin typeface="Calibri"/>
                <a:ea typeface="Calibri"/>
                <a:cs typeface="Calibri"/>
                <a:sym typeface="Calibri"/>
              </a:endParaRPr>
            </a:p>
          </p:txBody>
        </p:sp>
      </p:grpSp>
      <p:grpSp>
        <p:nvGrpSpPr>
          <p:cNvPr id="180" name="Google Shape;180;p22"/>
          <p:cNvGrpSpPr/>
          <p:nvPr/>
        </p:nvGrpSpPr>
        <p:grpSpPr>
          <a:xfrm>
            <a:off x="5" y="923354"/>
            <a:ext cx="1246069" cy="1300757"/>
            <a:chOff x="11062437" y="2796986"/>
            <a:chExt cx="1246069" cy="1300757"/>
          </a:xfrm>
        </p:grpSpPr>
        <p:cxnSp>
          <p:nvCxnSpPr>
            <p:cNvPr id="181" name="Google Shape;181;p22"/>
            <p:cNvCxnSpPr/>
            <p:nvPr/>
          </p:nvCxnSpPr>
          <p:spPr>
            <a:xfrm>
              <a:off x="11707901" y="3164541"/>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182" name="Google Shape;182;p22"/>
            <p:cNvSpPr txBox="1"/>
            <p:nvPr/>
          </p:nvSpPr>
          <p:spPr>
            <a:xfrm>
              <a:off x="11071406" y="2796986"/>
              <a:ext cx="1237099" cy="276999"/>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May/June 2019</a:t>
              </a:r>
              <a:endParaRPr sz="1200" b="1">
                <a:solidFill>
                  <a:schemeClr val="dk1"/>
                </a:solidFill>
                <a:latin typeface="Calibri"/>
                <a:ea typeface="Calibri"/>
                <a:cs typeface="Calibri"/>
                <a:sym typeface="Calibri"/>
              </a:endParaRPr>
            </a:p>
          </p:txBody>
        </p:sp>
        <p:sp>
          <p:nvSpPr>
            <p:cNvPr id="183" name="Google Shape;183;p22"/>
            <p:cNvSpPr txBox="1"/>
            <p:nvPr/>
          </p:nvSpPr>
          <p:spPr>
            <a:xfrm>
              <a:off x="11062437" y="3451412"/>
              <a:ext cx="1120588" cy="64633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HSSC11, IRCC11</a:t>
              </a:r>
              <a:endParaRPr sz="1800" b="1">
                <a:solidFill>
                  <a:schemeClr val="dk1"/>
                </a:solidFill>
                <a:latin typeface="Calibri"/>
                <a:ea typeface="Calibri"/>
                <a:cs typeface="Calibri"/>
                <a:sym typeface="Calibri"/>
              </a:endParaRPr>
            </a:p>
          </p:txBody>
        </p:sp>
      </p:grpSp>
      <p:grpSp>
        <p:nvGrpSpPr>
          <p:cNvPr id="184" name="Google Shape;184;p22"/>
          <p:cNvGrpSpPr/>
          <p:nvPr/>
        </p:nvGrpSpPr>
        <p:grpSpPr>
          <a:xfrm>
            <a:off x="1237103" y="932317"/>
            <a:ext cx="1452309" cy="1300757"/>
            <a:chOff x="1371578" y="932317"/>
            <a:chExt cx="1452309" cy="1300757"/>
          </a:xfrm>
        </p:grpSpPr>
        <p:cxnSp>
          <p:nvCxnSpPr>
            <p:cNvPr id="185" name="Google Shape;185;p22"/>
            <p:cNvCxnSpPr/>
            <p:nvPr/>
          </p:nvCxnSpPr>
          <p:spPr>
            <a:xfrm>
              <a:off x="2017043" y="1299872"/>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186" name="Google Shape;186;p22"/>
            <p:cNvSpPr txBox="1"/>
            <p:nvPr/>
          </p:nvSpPr>
          <p:spPr>
            <a:xfrm>
              <a:off x="1380548" y="932317"/>
              <a:ext cx="1443339"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July 2019</a:t>
              </a:r>
              <a:endParaRPr sz="1800">
                <a:solidFill>
                  <a:schemeClr val="dk1"/>
                </a:solidFill>
                <a:latin typeface="Calibri"/>
                <a:ea typeface="Calibri"/>
                <a:cs typeface="Calibri"/>
                <a:sym typeface="Calibri"/>
              </a:endParaRPr>
            </a:p>
          </p:txBody>
        </p:sp>
        <p:sp>
          <p:nvSpPr>
            <p:cNvPr id="187" name="Google Shape;187;p22"/>
            <p:cNvSpPr txBox="1"/>
            <p:nvPr/>
          </p:nvSpPr>
          <p:spPr>
            <a:xfrm>
              <a:off x="1371578" y="1586743"/>
              <a:ext cx="1443339" cy="64633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Report/Prop. to C-3</a:t>
              </a:r>
              <a:endParaRPr sz="1800" b="1">
                <a:solidFill>
                  <a:schemeClr val="dk1"/>
                </a:solidFill>
                <a:latin typeface="Calibri"/>
                <a:ea typeface="Calibri"/>
                <a:cs typeface="Calibri"/>
                <a:sym typeface="Calibri"/>
              </a:endParaRPr>
            </a:p>
          </p:txBody>
        </p:sp>
      </p:grpSp>
      <p:grpSp>
        <p:nvGrpSpPr>
          <p:cNvPr id="188" name="Google Shape;188;p22"/>
          <p:cNvGrpSpPr/>
          <p:nvPr/>
        </p:nvGrpSpPr>
        <p:grpSpPr>
          <a:xfrm>
            <a:off x="7763434" y="4724401"/>
            <a:ext cx="1534770" cy="1023758"/>
            <a:chOff x="6490440" y="4724401"/>
            <a:chExt cx="1534770" cy="1023758"/>
          </a:xfrm>
        </p:grpSpPr>
        <p:cxnSp>
          <p:nvCxnSpPr>
            <p:cNvPr id="189" name="Google Shape;189;p22"/>
            <p:cNvCxnSpPr/>
            <p:nvPr/>
          </p:nvCxnSpPr>
          <p:spPr>
            <a:xfrm>
              <a:off x="7135905" y="5091956"/>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190" name="Google Shape;190;p22"/>
            <p:cNvSpPr txBox="1"/>
            <p:nvPr/>
          </p:nvSpPr>
          <p:spPr>
            <a:xfrm>
              <a:off x="6499409" y="4724401"/>
              <a:ext cx="1525801" cy="36754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21 Apr. 2020</a:t>
              </a:r>
              <a:endParaRPr sz="1800" b="1">
                <a:solidFill>
                  <a:srgbClr val="FF0000"/>
                </a:solidFill>
                <a:latin typeface="Calibri"/>
                <a:ea typeface="Calibri"/>
                <a:cs typeface="Calibri"/>
                <a:sym typeface="Calibri"/>
              </a:endParaRPr>
            </a:p>
          </p:txBody>
        </p:sp>
        <p:sp>
          <p:nvSpPr>
            <p:cNvPr id="191" name="Google Shape;191;p22"/>
            <p:cNvSpPr txBox="1"/>
            <p:nvPr/>
          </p:nvSpPr>
          <p:spPr>
            <a:xfrm>
              <a:off x="6490440" y="5378827"/>
              <a:ext cx="1380566"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0000"/>
                  </a:solidFill>
                  <a:latin typeface="Calibri"/>
                  <a:ea typeface="Calibri"/>
                  <a:cs typeface="Calibri"/>
                  <a:sym typeface="Calibri"/>
                </a:rPr>
                <a:t>Assembly-2</a:t>
              </a:r>
              <a:endParaRPr sz="1800" b="1">
                <a:solidFill>
                  <a:srgbClr val="FF0000"/>
                </a:solidFill>
                <a:latin typeface="Calibri"/>
                <a:ea typeface="Calibri"/>
                <a:cs typeface="Calibri"/>
                <a:sym typeface="Calibri"/>
              </a:endParaRPr>
            </a:p>
          </p:txBody>
        </p:sp>
      </p:grpSp>
      <p:grpSp>
        <p:nvGrpSpPr>
          <p:cNvPr id="192" name="Google Shape;192;p22"/>
          <p:cNvGrpSpPr/>
          <p:nvPr/>
        </p:nvGrpSpPr>
        <p:grpSpPr>
          <a:xfrm>
            <a:off x="3585893" y="4724396"/>
            <a:ext cx="1389536" cy="1300757"/>
            <a:chOff x="6490440" y="4724401"/>
            <a:chExt cx="1389536" cy="1300757"/>
          </a:xfrm>
        </p:grpSpPr>
        <p:cxnSp>
          <p:nvCxnSpPr>
            <p:cNvPr id="193" name="Google Shape;193;p22"/>
            <p:cNvCxnSpPr/>
            <p:nvPr/>
          </p:nvCxnSpPr>
          <p:spPr>
            <a:xfrm>
              <a:off x="7135905" y="5091956"/>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194" name="Google Shape;194;p22"/>
            <p:cNvSpPr txBox="1"/>
            <p:nvPr/>
          </p:nvSpPr>
          <p:spPr>
            <a:xfrm>
              <a:off x="6499410" y="4724401"/>
              <a:ext cx="1380566"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21 Oct. 2019</a:t>
              </a:r>
              <a:endParaRPr sz="1800">
                <a:solidFill>
                  <a:schemeClr val="dk1"/>
                </a:solidFill>
                <a:latin typeface="Calibri"/>
                <a:ea typeface="Calibri"/>
                <a:cs typeface="Calibri"/>
                <a:sym typeface="Calibri"/>
              </a:endParaRPr>
            </a:p>
          </p:txBody>
        </p:sp>
        <p:sp>
          <p:nvSpPr>
            <p:cNvPr id="195" name="Google Shape;195;p22"/>
            <p:cNvSpPr txBox="1"/>
            <p:nvPr/>
          </p:nvSpPr>
          <p:spPr>
            <a:xfrm>
              <a:off x="6490440" y="5378827"/>
              <a:ext cx="1380566" cy="64633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Prov. Agenda A-2</a:t>
              </a:r>
              <a:endParaRPr sz="1800" b="1">
                <a:solidFill>
                  <a:schemeClr val="dk1"/>
                </a:solidFill>
                <a:latin typeface="Calibri"/>
                <a:ea typeface="Calibri"/>
                <a:cs typeface="Calibri"/>
                <a:sym typeface="Calibri"/>
              </a:endParaRPr>
            </a:p>
          </p:txBody>
        </p:sp>
      </p:grpSp>
      <p:grpSp>
        <p:nvGrpSpPr>
          <p:cNvPr id="196" name="Google Shape;196;p22"/>
          <p:cNvGrpSpPr/>
          <p:nvPr/>
        </p:nvGrpSpPr>
        <p:grpSpPr>
          <a:xfrm>
            <a:off x="4912672" y="4724391"/>
            <a:ext cx="1497088" cy="1300757"/>
            <a:chOff x="4733372" y="4724391"/>
            <a:chExt cx="1497088" cy="1300757"/>
          </a:xfrm>
        </p:grpSpPr>
        <p:cxnSp>
          <p:nvCxnSpPr>
            <p:cNvPr id="197" name="Google Shape;197;p22"/>
            <p:cNvCxnSpPr/>
            <p:nvPr/>
          </p:nvCxnSpPr>
          <p:spPr>
            <a:xfrm>
              <a:off x="5378837" y="5091946"/>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198" name="Google Shape;198;p22"/>
            <p:cNvSpPr txBox="1"/>
            <p:nvPr/>
          </p:nvSpPr>
          <p:spPr>
            <a:xfrm>
              <a:off x="4742342" y="4724391"/>
              <a:ext cx="1488118"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21 Dec. 2019</a:t>
              </a:r>
              <a:endParaRPr sz="1800">
                <a:solidFill>
                  <a:srgbClr val="FF0000"/>
                </a:solidFill>
                <a:latin typeface="Calibri"/>
                <a:ea typeface="Calibri"/>
                <a:cs typeface="Calibri"/>
                <a:sym typeface="Calibri"/>
              </a:endParaRPr>
            </a:p>
          </p:txBody>
        </p:sp>
        <p:sp>
          <p:nvSpPr>
            <p:cNvPr id="199" name="Google Shape;199;p22"/>
            <p:cNvSpPr txBox="1"/>
            <p:nvPr/>
          </p:nvSpPr>
          <p:spPr>
            <a:xfrm>
              <a:off x="4733372" y="5378817"/>
              <a:ext cx="1488118" cy="64633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Proposals to  A-2</a:t>
              </a:r>
              <a:endParaRPr sz="1800" b="1">
                <a:solidFill>
                  <a:schemeClr val="dk1"/>
                </a:solidFill>
                <a:latin typeface="Calibri"/>
                <a:ea typeface="Calibri"/>
                <a:cs typeface="Calibri"/>
                <a:sym typeface="Calibri"/>
              </a:endParaRPr>
            </a:p>
          </p:txBody>
        </p:sp>
      </p:grpSp>
      <p:grpSp>
        <p:nvGrpSpPr>
          <p:cNvPr id="200" name="Google Shape;200;p22"/>
          <p:cNvGrpSpPr/>
          <p:nvPr/>
        </p:nvGrpSpPr>
        <p:grpSpPr>
          <a:xfrm>
            <a:off x="6347042" y="4724386"/>
            <a:ext cx="1488118" cy="1577756"/>
            <a:chOff x="4742342" y="4724391"/>
            <a:chExt cx="1488118" cy="1577756"/>
          </a:xfrm>
        </p:grpSpPr>
        <p:cxnSp>
          <p:nvCxnSpPr>
            <p:cNvPr id="201" name="Google Shape;201;p22"/>
            <p:cNvCxnSpPr/>
            <p:nvPr/>
          </p:nvCxnSpPr>
          <p:spPr>
            <a:xfrm>
              <a:off x="5378837" y="5091946"/>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202" name="Google Shape;202;p22"/>
            <p:cNvSpPr txBox="1"/>
            <p:nvPr/>
          </p:nvSpPr>
          <p:spPr>
            <a:xfrm>
              <a:off x="4742342" y="4724391"/>
              <a:ext cx="1488118"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21 Feb. 2020</a:t>
              </a:r>
              <a:endParaRPr sz="1800">
                <a:solidFill>
                  <a:schemeClr val="dk1"/>
                </a:solidFill>
                <a:latin typeface="Calibri"/>
                <a:ea typeface="Calibri"/>
                <a:cs typeface="Calibri"/>
                <a:sym typeface="Calibri"/>
              </a:endParaRPr>
            </a:p>
          </p:txBody>
        </p:sp>
        <p:sp>
          <p:nvSpPr>
            <p:cNvPr id="203" name="Google Shape;203;p22"/>
            <p:cNvSpPr txBox="1"/>
            <p:nvPr/>
          </p:nvSpPr>
          <p:spPr>
            <a:xfrm>
              <a:off x="4748802" y="5378817"/>
              <a:ext cx="1481657" cy="92333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Rev. Prov. Agenda&amp;</a:t>
              </a:r>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Red Book A-2</a:t>
              </a:r>
              <a:endParaRPr sz="1800" b="1">
                <a:solidFill>
                  <a:schemeClr val="dk1"/>
                </a:solidFill>
                <a:latin typeface="Calibri"/>
                <a:ea typeface="Calibri"/>
                <a:cs typeface="Calibri"/>
                <a:sym typeface="Calibri"/>
              </a:endParaRPr>
            </a:p>
          </p:txBody>
        </p:sp>
      </p:grpSp>
      <p:grpSp>
        <p:nvGrpSpPr>
          <p:cNvPr id="204" name="Google Shape;204;p22"/>
          <p:cNvGrpSpPr/>
          <p:nvPr/>
        </p:nvGrpSpPr>
        <p:grpSpPr>
          <a:xfrm>
            <a:off x="1943099" y="2838470"/>
            <a:ext cx="1456767" cy="1014793"/>
            <a:chOff x="1380548" y="932317"/>
            <a:chExt cx="1456767" cy="1014793"/>
          </a:xfrm>
        </p:grpSpPr>
        <p:cxnSp>
          <p:nvCxnSpPr>
            <p:cNvPr id="205" name="Google Shape;205;p22"/>
            <p:cNvCxnSpPr/>
            <p:nvPr/>
          </p:nvCxnSpPr>
          <p:spPr>
            <a:xfrm>
              <a:off x="2017043" y="1299872"/>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206" name="Google Shape;206;p22"/>
            <p:cNvSpPr txBox="1"/>
            <p:nvPr/>
          </p:nvSpPr>
          <p:spPr>
            <a:xfrm>
              <a:off x="1380548" y="932317"/>
              <a:ext cx="1443339"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Aug. 2019</a:t>
              </a:r>
              <a:endParaRPr sz="1800">
                <a:solidFill>
                  <a:schemeClr val="dk1"/>
                </a:solidFill>
                <a:latin typeface="Calibri"/>
                <a:ea typeface="Calibri"/>
                <a:cs typeface="Calibri"/>
                <a:sym typeface="Calibri"/>
              </a:endParaRPr>
            </a:p>
          </p:txBody>
        </p:sp>
        <p:sp>
          <p:nvSpPr>
            <p:cNvPr id="207" name="Google Shape;207;p22"/>
            <p:cNvSpPr txBox="1"/>
            <p:nvPr/>
          </p:nvSpPr>
          <p:spPr>
            <a:xfrm>
              <a:off x="1393976" y="1577778"/>
              <a:ext cx="1443339"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Red Book C-3</a:t>
              </a:r>
              <a:endParaRPr sz="1800" b="1">
                <a:solidFill>
                  <a:schemeClr val="dk1"/>
                </a:solidFill>
                <a:latin typeface="Calibri"/>
                <a:ea typeface="Calibri"/>
                <a:cs typeface="Calibri"/>
                <a:sym typeface="Calibri"/>
              </a:endParaRPr>
            </a:p>
          </p:txBody>
        </p:sp>
      </p:grpSp>
      <p:grpSp>
        <p:nvGrpSpPr>
          <p:cNvPr id="208" name="Google Shape;208;p22"/>
          <p:cNvGrpSpPr/>
          <p:nvPr/>
        </p:nvGrpSpPr>
        <p:grpSpPr>
          <a:xfrm>
            <a:off x="4515968" y="2847430"/>
            <a:ext cx="1456767" cy="1291792"/>
            <a:chOff x="1380548" y="932317"/>
            <a:chExt cx="1456767" cy="1291792"/>
          </a:xfrm>
        </p:grpSpPr>
        <p:cxnSp>
          <p:nvCxnSpPr>
            <p:cNvPr id="209" name="Google Shape;209;p22"/>
            <p:cNvCxnSpPr/>
            <p:nvPr/>
          </p:nvCxnSpPr>
          <p:spPr>
            <a:xfrm>
              <a:off x="2017043" y="1299872"/>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210" name="Google Shape;210;p22"/>
            <p:cNvSpPr txBox="1"/>
            <p:nvPr/>
          </p:nvSpPr>
          <p:spPr>
            <a:xfrm>
              <a:off x="1380548" y="932317"/>
              <a:ext cx="1443339"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Nov. 2019</a:t>
              </a:r>
              <a:endParaRPr sz="1800">
                <a:solidFill>
                  <a:schemeClr val="dk1"/>
                </a:solidFill>
                <a:latin typeface="Calibri"/>
                <a:ea typeface="Calibri"/>
                <a:cs typeface="Calibri"/>
                <a:sym typeface="Calibri"/>
              </a:endParaRPr>
            </a:p>
          </p:txBody>
        </p:sp>
        <p:sp>
          <p:nvSpPr>
            <p:cNvPr id="211" name="Google Shape;211;p22"/>
            <p:cNvSpPr txBox="1"/>
            <p:nvPr/>
          </p:nvSpPr>
          <p:spPr>
            <a:xfrm>
              <a:off x="1393976" y="1577778"/>
              <a:ext cx="1443339" cy="64633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Report/Prop. to A-2</a:t>
              </a:r>
              <a:endParaRPr sz="1800" b="1">
                <a:solidFill>
                  <a:schemeClr val="dk1"/>
                </a:solidFill>
                <a:latin typeface="Calibri"/>
                <a:ea typeface="Calibri"/>
                <a:cs typeface="Calibri"/>
                <a:sym typeface="Calibri"/>
              </a:endParaRPr>
            </a:p>
          </p:txBody>
        </p:sp>
      </p:grpSp>
      <p:cxnSp>
        <p:nvCxnSpPr>
          <p:cNvPr id="212" name="Google Shape;212;p22"/>
          <p:cNvCxnSpPr>
            <a:stCxn id="183" idx="2"/>
            <a:endCxn id="187" idx="1"/>
          </p:cNvCxnSpPr>
          <p:nvPr/>
        </p:nvCxnSpPr>
        <p:spPr>
          <a:xfrm rot="-5400000">
            <a:off x="741649" y="1728661"/>
            <a:ext cx="314100" cy="676800"/>
          </a:xfrm>
          <a:prstGeom prst="bentConnector4">
            <a:avLst>
              <a:gd name="adj1" fmla="val -72780"/>
              <a:gd name="adj2" fmla="val 91394"/>
            </a:avLst>
          </a:prstGeom>
          <a:noFill/>
          <a:ln w="38100" cap="flat" cmpd="sng">
            <a:solidFill>
              <a:srgbClr val="FFC000"/>
            </a:solidFill>
            <a:prstDash val="solid"/>
            <a:miter lim="800000"/>
            <a:headEnd type="none" w="sm" len="sm"/>
            <a:tailEnd type="triangle" w="med" len="med"/>
          </a:ln>
        </p:spPr>
      </p:cxnSp>
      <p:cxnSp>
        <p:nvCxnSpPr>
          <p:cNvPr id="213" name="Google Shape;213;p22"/>
          <p:cNvCxnSpPr>
            <a:stCxn id="187" idx="2"/>
            <a:endCxn id="207" idx="2"/>
          </p:cNvCxnSpPr>
          <p:nvPr/>
        </p:nvCxnSpPr>
        <p:spPr>
          <a:xfrm rot="-5400000" flipH="1">
            <a:off x="1508323" y="2683524"/>
            <a:ext cx="1620300" cy="719400"/>
          </a:xfrm>
          <a:prstGeom prst="bentConnector5">
            <a:avLst>
              <a:gd name="adj1" fmla="val 28087"/>
              <a:gd name="adj2" fmla="val -115577"/>
              <a:gd name="adj3" fmla="val 114101"/>
            </a:avLst>
          </a:prstGeom>
          <a:noFill/>
          <a:ln w="38100" cap="flat" cmpd="sng">
            <a:solidFill>
              <a:srgbClr val="FFC000"/>
            </a:solidFill>
            <a:prstDash val="solid"/>
            <a:miter lim="800000"/>
            <a:headEnd type="none" w="sm" len="sm"/>
            <a:tailEnd type="triangle" w="med" len="med"/>
          </a:ln>
        </p:spPr>
      </p:cxnSp>
      <p:cxnSp>
        <p:nvCxnSpPr>
          <p:cNvPr id="214" name="Google Shape;214;p22"/>
          <p:cNvCxnSpPr>
            <a:stCxn id="211" idx="2"/>
            <a:endCxn id="198" idx="0"/>
          </p:cNvCxnSpPr>
          <p:nvPr/>
        </p:nvCxnSpPr>
        <p:spPr>
          <a:xfrm rot="-5400000" flipH="1">
            <a:off x="5165715" y="4224572"/>
            <a:ext cx="585300" cy="414600"/>
          </a:xfrm>
          <a:prstGeom prst="bentConnector3">
            <a:avLst>
              <a:gd name="adj1" fmla="val 50000"/>
            </a:avLst>
          </a:prstGeom>
          <a:noFill/>
          <a:ln w="38100" cap="flat" cmpd="sng">
            <a:solidFill>
              <a:srgbClr val="FFC000"/>
            </a:solidFill>
            <a:prstDash val="solid"/>
            <a:miter lim="800000"/>
            <a:headEnd type="none" w="sm" len="sm"/>
            <a:tailEnd type="triangle" w="med" len="med"/>
          </a:ln>
        </p:spPr>
      </p:cxnSp>
      <p:cxnSp>
        <p:nvCxnSpPr>
          <p:cNvPr id="215" name="Google Shape;215;p22"/>
          <p:cNvCxnSpPr>
            <a:stCxn id="199" idx="2"/>
          </p:cNvCxnSpPr>
          <p:nvPr/>
        </p:nvCxnSpPr>
        <p:spPr>
          <a:xfrm rot="-5400000" flipH="1">
            <a:off x="6230931" y="5450948"/>
            <a:ext cx="285900" cy="1434300"/>
          </a:xfrm>
          <a:prstGeom prst="bentConnector2">
            <a:avLst/>
          </a:prstGeom>
          <a:noFill/>
          <a:ln w="38100" cap="flat" cmpd="sng">
            <a:solidFill>
              <a:srgbClr val="FFC000"/>
            </a:solidFill>
            <a:prstDash val="solid"/>
            <a:miter lim="800000"/>
            <a:headEnd type="none" w="sm" len="sm"/>
            <a:tailEnd type="triangle" w="med" len="med"/>
          </a:ln>
        </p:spPr>
      </p:cxnSp>
      <p:cxnSp>
        <p:nvCxnSpPr>
          <p:cNvPr id="216" name="Google Shape;216;p22"/>
          <p:cNvCxnSpPr>
            <a:stCxn id="206" idx="0"/>
            <a:endCxn id="178" idx="0"/>
          </p:cNvCxnSpPr>
          <p:nvPr/>
        </p:nvCxnSpPr>
        <p:spPr>
          <a:xfrm rot="-5400000" flipH="1">
            <a:off x="3349969" y="2153270"/>
            <a:ext cx="3300" cy="1373700"/>
          </a:xfrm>
          <a:prstGeom prst="bentConnector3">
            <a:avLst>
              <a:gd name="adj1" fmla="val -6927273"/>
            </a:avLst>
          </a:prstGeom>
          <a:noFill/>
          <a:ln w="38100" cap="flat" cmpd="sng">
            <a:solidFill>
              <a:srgbClr val="FFC000"/>
            </a:solidFill>
            <a:prstDash val="solid"/>
            <a:miter lim="800000"/>
            <a:headEnd type="none" w="sm" len="sm"/>
            <a:tailEnd type="triangle" w="med" len="med"/>
          </a:ln>
        </p:spPr>
      </p:cxnSp>
      <p:sp>
        <p:nvSpPr>
          <p:cNvPr id="217" name="Google Shape;217;p22"/>
          <p:cNvSpPr txBox="1"/>
          <p:nvPr/>
        </p:nvSpPr>
        <p:spPr>
          <a:xfrm>
            <a:off x="8408899" y="898981"/>
            <a:ext cx="363624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*See C2 meeting document (C2.7) </a:t>
            </a:r>
            <a:endParaRPr sz="1800" i="1">
              <a:solidFill>
                <a:schemeClr val="dk1"/>
              </a:solidFill>
              <a:latin typeface="Calibri"/>
              <a:ea typeface="Calibri"/>
              <a:cs typeface="Calibri"/>
              <a:sym typeface="Calibri"/>
            </a:endParaRPr>
          </a:p>
        </p:txBody>
      </p:sp>
      <p:sp>
        <p:nvSpPr>
          <p:cNvPr id="48" name="Rectangle 47"/>
          <p:cNvSpPr/>
          <p:nvPr/>
        </p:nvSpPr>
        <p:spPr>
          <a:xfrm>
            <a:off x="11018520" y="6044184"/>
            <a:ext cx="1173480" cy="813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IHO_Presentations_template-Blank">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853</Words>
  <Application>Microsoft Office PowerPoint</Application>
  <PresentationFormat>Widescreen</PresentationFormat>
  <Paragraphs>90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IHO_Presentations_template-Blank</vt:lpstr>
      <vt:lpstr>Council-2 Readout IRCC June 3, 2019</vt:lpstr>
      <vt:lpstr>Overview</vt:lpstr>
      <vt:lpstr>Strategic Plan</vt:lpstr>
      <vt:lpstr>Development and Future Provision of S-100 Products</vt:lpstr>
      <vt:lpstr>Crowdsourced Bathymetry</vt:lpstr>
      <vt:lpstr>Seabed 2030</vt:lpstr>
      <vt:lpstr>Provision of S-100 Services</vt:lpstr>
      <vt:lpstr>IHO Communications</vt:lpstr>
      <vt:lpstr>Countdowns for HSSC, IRCC, Council, Assembly by 2020</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Council-2 Readout MACHC19  November 29, 2018</dc:title>
  <dc:creator>Kristen Crossett</dc:creator>
  <cp:lastModifiedBy>Alberto Costaneves</cp:lastModifiedBy>
  <cp:revision>9</cp:revision>
  <dcterms:modified xsi:type="dcterms:W3CDTF">2019-06-07T13:26:30Z</dcterms:modified>
</cp:coreProperties>
</file>